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51" r:id="rId1"/>
  </p:sldMasterIdLst>
  <p:notesMasterIdLst>
    <p:notesMasterId r:id="rId27"/>
  </p:notesMasterIdLst>
  <p:sldIdLst>
    <p:sldId id="266" r:id="rId2"/>
    <p:sldId id="321" r:id="rId3"/>
    <p:sldId id="261" r:id="rId4"/>
    <p:sldId id="480" r:id="rId5"/>
    <p:sldId id="481" r:id="rId6"/>
    <p:sldId id="463" r:id="rId7"/>
    <p:sldId id="397" r:id="rId8"/>
    <p:sldId id="471" r:id="rId9"/>
    <p:sldId id="475" r:id="rId10"/>
    <p:sldId id="309" r:id="rId11"/>
    <p:sldId id="300" r:id="rId12"/>
    <p:sldId id="467" r:id="rId13"/>
    <p:sldId id="313" r:id="rId14"/>
    <p:sldId id="482" r:id="rId15"/>
    <p:sldId id="483" r:id="rId16"/>
    <p:sldId id="263" r:id="rId17"/>
    <p:sldId id="264" r:id="rId18"/>
    <p:sldId id="487" r:id="rId19"/>
    <p:sldId id="265" r:id="rId20"/>
    <p:sldId id="488" r:id="rId21"/>
    <p:sldId id="489" r:id="rId22"/>
    <p:sldId id="490" r:id="rId23"/>
    <p:sldId id="491" r:id="rId24"/>
    <p:sldId id="484" r:id="rId25"/>
    <p:sldId id="485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05"/>
    <p:restoredTop sz="94712"/>
  </p:normalViewPr>
  <p:slideViewPr>
    <p:cSldViewPr snapToGrid="0">
      <p:cViewPr varScale="1">
        <p:scale>
          <a:sx n="160" d="100"/>
          <a:sy n="160" d="100"/>
        </p:scale>
        <p:origin x="68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04F62A-A841-A44D-BE44-7C29ACACEFDF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1F3AE90-1993-9545-807B-5365FA9E90D8}">
      <dgm:prSet phldrT="[Texte]"/>
      <dgm:spPr/>
      <dgm:t>
        <a:bodyPr/>
        <a:lstStyle/>
        <a:p>
          <a:r>
            <a:rPr lang="fr-FR" dirty="0"/>
            <a:t>Data acquisition</a:t>
          </a:r>
        </a:p>
      </dgm:t>
    </dgm:pt>
    <dgm:pt modelId="{A8E9CB2A-7B82-274E-A676-DADDB241D722}" type="parTrans" cxnId="{712C3F80-A52C-F944-8F39-99A0D6A5686D}">
      <dgm:prSet/>
      <dgm:spPr/>
      <dgm:t>
        <a:bodyPr/>
        <a:lstStyle/>
        <a:p>
          <a:endParaRPr lang="fr-FR"/>
        </a:p>
      </dgm:t>
    </dgm:pt>
    <dgm:pt modelId="{3E1D8A4C-F50D-0746-8FD2-DEA0DB491096}" type="sibTrans" cxnId="{712C3F80-A52C-F944-8F39-99A0D6A5686D}">
      <dgm:prSet/>
      <dgm:spPr/>
      <dgm:t>
        <a:bodyPr/>
        <a:lstStyle/>
        <a:p>
          <a:endParaRPr lang="fr-FR"/>
        </a:p>
      </dgm:t>
    </dgm:pt>
    <dgm:pt modelId="{88F2C5B6-A88F-1F46-925A-6B670B085D84}">
      <dgm:prSet phldrT="[Texte]"/>
      <dgm:spPr/>
      <dgm:t>
        <a:bodyPr/>
        <a:lstStyle/>
        <a:p>
          <a:r>
            <a:rPr lang="en-GB" noProof="0" dirty="0"/>
            <a:t>Traceability</a:t>
          </a:r>
        </a:p>
      </dgm:t>
    </dgm:pt>
    <dgm:pt modelId="{CDEF7537-5676-2C41-924C-CC174719B4E2}" type="parTrans" cxnId="{8B17F5BD-C5B7-F044-9860-38F6CF3D5E65}">
      <dgm:prSet/>
      <dgm:spPr/>
      <dgm:t>
        <a:bodyPr/>
        <a:lstStyle/>
        <a:p>
          <a:endParaRPr lang="fr-FR"/>
        </a:p>
      </dgm:t>
    </dgm:pt>
    <dgm:pt modelId="{DA39CC74-FE4C-3944-BFD9-06BD8C87794A}" type="sibTrans" cxnId="{8B17F5BD-C5B7-F044-9860-38F6CF3D5E65}">
      <dgm:prSet/>
      <dgm:spPr/>
      <dgm:t>
        <a:bodyPr/>
        <a:lstStyle/>
        <a:p>
          <a:endParaRPr lang="fr-FR"/>
        </a:p>
      </dgm:t>
    </dgm:pt>
    <dgm:pt modelId="{E0DFB0CB-3193-2C45-84B7-2DA40AD5C7A4}">
      <dgm:prSet phldrT="[Texte]"/>
      <dgm:spPr/>
      <dgm:t>
        <a:bodyPr/>
        <a:lstStyle/>
        <a:p>
          <a:r>
            <a:rPr lang="fr-FR" dirty="0"/>
            <a:t>Data computation</a:t>
          </a:r>
        </a:p>
      </dgm:t>
    </dgm:pt>
    <dgm:pt modelId="{37DD4C08-E2CD-8E43-92F9-3FD59FAA68A0}" type="parTrans" cxnId="{47759E27-1FE2-1E44-AE2B-4B370244034A}">
      <dgm:prSet/>
      <dgm:spPr/>
      <dgm:t>
        <a:bodyPr/>
        <a:lstStyle/>
        <a:p>
          <a:endParaRPr lang="fr-FR"/>
        </a:p>
      </dgm:t>
    </dgm:pt>
    <dgm:pt modelId="{8B81E92B-423C-0446-93E7-2BD15D506C36}" type="sibTrans" cxnId="{47759E27-1FE2-1E44-AE2B-4B370244034A}">
      <dgm:prSet/>
      <dgm:spPr/>
      <dgm:t>
        <a:bodyPr/>
        <a:lstStyle/>
        <a:p>
          <a:endParaRPr lang="fr-FR"/>
        </a:p>
      </dgm:t>
    </dgm:pt>
    <dgm:pt modelId="{7FF7EEC4-4AB4-144F-83E3-2BED26D642B3}">
      <dgm:prSet phldrT="[Texte]"/>
      <dgm:spPr/>
      <dgm:t>
        <a:bodyPr/>
        <a:lstStyle/>
        <a:p>
          <a:r>
            <a:rPr lang="en-GB" noProof="0" dirty="0"/>
            <a:t>New computation for each scientific question</a:t>
          </a:r>
        </a:p>
      </dgm:t>
    </dgm:pt>
    <dgm:pt modelId="{D71BA69F-DC2B-0448-91CE-1E19F0179353}" type="parTrans" cxnId="{E52512F8-8017-1248-973C-18B04BAFE1C6}">
      <dgm:prSet/>
      <dgm:spPr/>
      <dgm:t>
        <a:bodyPr/>
        <a:lstStyle/>
        <a:p>
          <a:endParaRPr lang="fr-FR"/>
        </a:p>
      </dgm:t>
    </dgm:pt>
    <dgm:pt modelId="{37E4AA6E-8477-B542-81D3-05B3DDBE7232}" type="sibTrans" cxnId="{E52512F8-8017-1248-973C-18B04BAFE1C6}">
      <dgm:prSet/>
      <dgm:spPr/>
      <dgm:t>
        <a:bodyPr/>
        <a:lstStyle/>
        <a:p>
          <a:endParaRPr lang="fr-FR"/>
        </a:p>
      </dgm:t>
    </dgm:pt>
    <dgm:pt modelId="{C4837E8F-7B40-374E-AC8F-0F2CA82D9544}">
      <dgm:prSet phldrT="[Texte]"/>
      <dgm:spPr/>
      <dgm:t>
        <a:bodyPr/>
        <a:lstStyle/>
        <a:p>
          <a:r>
            <a:rPr lang="fr-FR" dirty="0"/>
            <a:t>Data publication</a:t>
          </a:r>
        </a:p>
      </dgm:t>
    </dgm:pt>
    <dgm:pt modelId="{89CF8ED4-323C-8944-86EF-D005951F5A3F}" type="parTrans" cxnId="{B3CB7251-F482-B849-90DD-99533279030F}">
      <dgm:prSet/>
      <dgm:spPr/>
      <dgm:t>
        <a:bodyPr/>
        <a:lstStyle/>
        <a:p>
          <a:endParaRPr lang="fr-FR"/>
        </a:p>
      </dgm:t>
    </dgm:pt>
    <dgm:pt modelId="{CBBA0989-7FF0-C14F-9127-A0F49D9186C2}" type="sibTrans" cxnId="{B3CB7251-F482-B849-90DD-99533279030F}">
      <dgm:prSet/>
      <dgm:spPr/>
      <dgm:t>
        <a:bodyPr/>
        <a:lstStyle/>
        <a:p>
          <a:endParaRPr lang="fr-FR"/>
        </a:p>
      </dgm:t>
    </dgm:pt>
    <dgm:pt modelId="{708ECEA4-69A7-884F-969C-2BD24F77D28B}">
      <dgm:prSet phldrT="[Texte]"/>
      <dgm:spPr/>
      <dgm:t>
        <a:bodyPr/>
        <a:lstStyle/>
        <a:p>
          <a:r>
            <a:rPr lang="en-GB" noProof="0" dirty="0"/>
            <a:t>One Data Publication by datasets.</a:t>
          </a:r>
        </a:p>
      </dgm:t>
    </dgm:pt>
    <dgm:pt modelId="{FCCB9F7B-28F9-3647-A775-115F505B4159}" type="parTrans" cxnId="{0D7AB6F7-1E4F-CF4D-8F44-462C93AB8114}">
      <dgm:prSet/>
      <dgm:spPr/>
      <dgm:t>
        <a:bodyPr/>
        <a:lstStyle/>
        <a:p>
          <a:endParaRPr lang="fr-FR"/>
        </a:p>
      </dgm:t>
    </dgm:pt>
    <dgm:pt modelId="{9606F391-481B-8C44-942E-307CA678CF42}" type="sibTrans" cxnId="{0D7AB6F7-1E4F-CF4D-8F44-462C93AB8114}">
      <dgm:prSet/>
      <dgm:spPr/>
      <dgm:t>
        <a:bodyPr/>
        <a:lstStyle/>
        <a:p>
          <a:endParaRPr lang="fr-FR"/>
        </a:p>
      </dgm:t>
    </dgm:pt>
    <dgm:pt modelId="{6497BEA0-E01D-6D48-9B9A-8A6FCE6E5017}">
      <dgm:prSet phldrT="[Texte]"/>
      <dgm:spPr/>
      <dgm:t>
        <a:bodyPr/>
        <a:lstStyle/>
        <a:p>
          <a:r>
            <a:rPr lang="en-GB" noProof="0" dirty="0"/>
            <a:t>Raw measures</a:t>
          </a:r>
        </a:p>
      </dgm:t>
    </dgm:pt>
    <dgm:pt modelId="{71E9558A-1464-6147-8009-6C63530539EC}" type="parTrans" cxnId="{C1BBEDE0-EA77-844F-A257-D3DF2BD59563}">
      <dgm:prSet/>
      <dgm:spPr/>
      <dgm:t>
        <a:bodyPr/>
        <a:lstStyle/>
        <a:p>
          <a:endParaRPr lang="fr-FR"/>
        </a:p>
      </dgm:t>
    </dgm:pt>
    <dgm:pt modelId="{DC604E2D-3F3E-DD41-873B-6EDF0C0B1B25}" type="sibTrans" cxnId="{C1BBEDE0-EA77-844F-A257-D3DF2BD59563}">
      <dgm:prSet/>
      <dgm:spPr/>
      <dgm:t>
        <a:bodyPr/>
        <a:lstStyle/>
        <a:p>
          <a:endParaRPr lang="fr-FR"/>
        </a:p>
      </dgm:t>
    </dgm:pt>
    <dgm:pt modelId="{B1E571F9-B412-4140-9777-593B06FD30B3}">
      <dgm:prSet phldrT="[Texte]"/>
      <dgm:spPr/>
      <dgm:t>
        <a:bodyPr/>
        <a:lstStyle/>
        <a:p>
          <a:r>
            <a:rPr lang="en-GB" noProof="0" dirty="0"/>
            <a:t>Data Cleaning</a:t>
          </a:r>
        </a:p>
      </dgm:t>
    </dgm:pt>
    <dgm:pt modelId="{09DE254C-1310-7F40-A10F-686570F7F950}" type="parTrans" cxnId="{BF642BB1-B68E-7844-8543-9A143EF043D2}">
      <dgm:prSet/>
      <dgm:spPr/>
      <dgm:t>
        <a:bodyPr/>
        <a:lstStyle/>
        <a:p>
          <a:endParaRPr lang="fr-FR"/>
        </a:p>
      </dgm:t>
    </dgm:pt>
    <dgm:pt modelId="{9A7C62E8-1FAE-0C4E-B784-0A5D3E749BE8}" type="sibTrans" cxnId="{BF642BB1-B68E-7844-8543-9A143EF043D2}">
      <dgm:prSet/>
      <dgm:spPr/>
      <dgm:t>
        <a:bodyPr/>
        <a:lstStyle/>
        <a:p>
          <a:endParaRPr lang="fr-FR"/>
        </a:p>
      </dgm:t>
    </dgm:pt>
    <dgm:pt modelId="{A22456A8-250C-6744-980E-EFEA3A850F00}">
      <dgm:prSet phldrT="[Texte]"/>
      <dgm:spPr/>
      <dgm:t>
        <a:bodyPr/>
        <a:lstStyle/>
        <a:p>
          <a:r>
            <a:rPr lang="en-GB" noProof="0" dirty="0"/>
            <a:t>Platform IS (Emphasis IS, PHIS, …)</a:t>
          </a:r>
        </a:p>
      </dgm:t>
    </dgm:pt>
    <dgm:pt modelId="{24FBFE3E-575A-B740-8114-1AA06AA928F9}" type="parTrans" cxnId="{9C540F65-B0AC-8146-B810-7AE249274174}">
      <dgm:prSet/>
      <dgm:spPr/>
      <dgm:t>
        <a:bodyPr/>
        <a:lstStyle/>
        <a:p>
          <a:endParaRPr lang="fr-FR"/>
        </a:p>
      </dgm:t>
    </dgm:pt>
    <dgm:pt modelId="{B5CC1998-954B-5041-A0C7-6D3B232E5050}" type="sibTrans" cxnId="{9C540F65-B0AC-8146-B810-7AE249274174}">
      <dgm:prSet/>
      <dgm:spPr/>
      <dgm:t>
        <a:bodyPr/>
        <a:lstStyle/>
        <a:p>
          <a:endParaRPr lang="fr-FR"/>
        </a:p>
      </dgm:t>
    </dgm:pt>
    <dgm:pt modelId="{1246C7B6-188C-904B-AD2A-03A4BECE55DE}">
      <dgm:prSet phldrT="[Texte]"/>
      <dgm:spPr/>
      <dgm:t>
        <a:bodyPr/>
        <a:lstStyle/>
        <a:p>
          <a:r>
            <a:rPr lang="en-GB" noProof="0" dirty="0"/>
            <a:t>One raw dataset </a:t>
          </a:r>
          <a:r>
            <a:rPr lang="en-GB" noProof="0" dirty="0">
              <a:sym typeface="Wingdings" pitchFamily="2" charset="2"/>
            </a:rPr>
            <a:t> many computed datasets</a:t>
          </a:r>
          <a:endParaRPr lang="en-GB" noProof="0" dirty="0"/>
        </a:p>
      </dgm:t>
    </dgm:pt>
    <dgm:pt modelId="{475ACDAC-F8ED-3D4E-BB37-94E5E0948047}" type="parTrans" cxnId="{A828C769-6A39-1444-A91A-5990A7F5546C}">
      <dgm:prSet/>
      <dgm:spPr/>
      <dgm:t>
        <a:bodyPr/>
        <a:lstStyle/>
        <a:p>
          <a:endParaRPr lang="fr-FR"/>
        </a:p>
      </dgm:t>
    </dgm:pt>
    <dgm:pt modelId="{1A67EDDE-0938-EC42-B1FC-FE48D74F537B}" type="sibTrans" cxnId="{A828C769-6A39-1444-A91A-5990A7F5546C}">
      <dgm:prSet/>
      <dgm:spPr/>
      <dgm:t>
        <a:bodyPr/>
        <a:lstStyle/>
        <a:p>
          <a:endParaRPr lang="fr-FR"/>
        </a:p>
      </dgm:t>
    </dgm:pt>
    <dgm:pt modelId="{2218A442-A56F-F040-86AA-C7C954AC5452}">
      <dgm:prSet phldrT="[Texte]"/>
      <dgm:spPr/>
      <dgm:t>
        <a:bodyPr/>
        <a:lstStyle/>
        <a:p>
          <a:r>
            <a:rPr lang="en-GB" b="1" u="sng" noProof="0" dirty="0"/>
            <a:t>Platform IS</a:t>
          </a:r>
        </a:p>
      </dgm:t>
    </dgm:pt>
    <dgm:pt modelId="{B0359C02-E10B-F747-8693-E6CFC5FEC6B7}" type="parTrans" cxnId="{9D8D0BBC-FDBC-8C43-B886-CB8ECE63B850}">
      <dgm:prSet/>
      <dgm:spPr/>
      <dgm:t>
        <a:bodyPr/>
        <a:lstStyle/>
        <a:p>
          <a:endParaRPr lang="fr-FR"/>
        </a:p>
      </dgm:t>
    </dgm:pt>
    <dgm:pt modelId="{D059A728-1EE0-E64C-A333-835C2D38313E}" type="sibTrans" cxnId="{9D8D0BBC-FDBC-8C43-B886-CB8ECE63B850}">
      <dgm:prSet/>
      <dgm:spPr/>
      <dgm:t>
        <a:bodyPr/>
        <a:lstStyle/>
        <a:p>
          <a:endParaRPr lang="fr-FR"/>
        </a:p>
      </dgm:t>
    </dgm:pt>
    <dgm:pt modelId="{A8BABBDB-1D76-9C49-90EB-5E447F980634}">
      <dgm:prSet phldrT="[Texte]"/>
      <dgm:spPr/>
      <dgm:t>
        <a:bodyPr/>
        <a:lstStyle/>
        <a:p>
          <a:r>
            <a:rPr lang="en-GB" b="1" u="sng" noProof="0" dirty="0"/>
            <a:t>FAIR Data Repositories</a:t>
          </a:r>
        </a:p>
      </dgm:t>
    </dgm:pt>
    <dgm:pt modelId="{162B9BD0-13BF-CB4A-A182-A132CDFEF7EF}" type="parTrans" cxnId="{C37ACC79-863F-1141-9789-7ECF1EAC7071}">
      <dgm:prSet/>
      <dgm:spPr/>
      <dgm:t>
        <a:bodyPr/>
        <a:lstStyle/>
        <a:p>
          <a:endParaRPr lang="fr-FR"/>
        </a:p>
      </dgm:t>
    </dgm:pt>
    <dgm:pt modelId="{26E36DC1-9F03-3849-8DF3-0F28470384D6}" type="sibTrans" cxnId="{C37ACC79-863F-1141-9789-7ECF1EAC7071}">
      <dgm:prSet/>
      <dgm:spPr/>
      <dgm:t>
        <a:bodyPr/>
        <a:lstStyle/>
        <a:p>
          <a:endParaRPr lang="fr-FR"/>
        </a:p>
      </dgm:t>
    </dgm:pt>
    <dgm:pt modelId="{EFCCB1F7-7CAD-B243-A57E-88877B4A3253}">
      <dgm:prSet/>
      <dgm:spPr/>
      <dgm:t>
        <a:bodyPr/>
        <a:lstStyle/>
        <a:p>
          <a:r>
            <a:rPr lang="en-US" dirty="0"/>
            <a:t>Reproducibility</a:t>
          </a:r>
        </a:p>
      </dgm:t>
    </dgm:pt>
    <dgm:pt modelId="{A38B16F6-47CD-D943-BDDE-5F911A9818AD}" type="parTrans" cxnId="{4B7CD5AC-0511-4049-A86D-1F36F5F225EB}">
      <dgm:prSet/>
      <dgm:spPr/>
      <dgm:t>
        <a:bodyPr/>
        <a:lstStyle/>
        <a:p>
          <a:endParaRPr lang="fr-FR"/>
        </a:p>
      </dgm:t>
    </dgm:pt>
    <dgm:pt modelId="{A28D7616-3FD0-4D4B-980A-1104ED2ECF74}" type="sibTrans" cxnId="{4B7CD5AC-0511-4049-A86D-1F36F5F225EB}">
      <dgm:prSet/>
      <dgm:spPr/>
      <dgm:t>
        <a:bodyPr/>
        <a:lstStyle/>
        <a:p>
          <a:endParaRPr lang="fr-FR"/>
        </a:p>
      </dgm:t>
    </dgm:pt>
    <dgm:pt modelId="{24071B6E-C535-554C-BAD2-CBCC216A8B58}">
      <dgm:prSet/>
      <dgm:spPr/>
      <dgm:t>
        <a:bodyPr/>
        <a:lstStyle/>
        <a:p>
          <a:r>
            <a:rPr lang="en-US"/>
            <a:t>Traceability</a:t>
          </a:r>
          <a:endParaRPr lang="en-US" dirty="0"/>
        </a:p>
      </dgm:t>
    </dgm:pt>
    <dgm:pt modelId="{BA09A6A9-53C6-5F49-8CB5-5F41425050F8}" type="parTrans" cxnId="{C2732AB5-4D78-F04D-B9E6-4E0D7BB52D28}">
      <dgm:prSet/>
      <dgm:spPr/>
      <dgm:t>
        <a:bodyPr/>
        <a:lstStyle/>
        <a:p>
          <a:endParaRPr lang="fr-FR"/>
        </a:p>
      </dgm:t>
    </dgm:pt>
    <dgm:pt modelId="{54CC7DD9-5D2C-A149-83A9-F3A3FE429EEC}" type="sibTrans" cxnId="{C2732AB5-4D78-F04D-B9E6-4E0D7BB52D28}">
      <dgm:prSet/>
      <dgm:spPr/>
      <dgm:t>
        <a:bodyPr/>
        <a:lstStyle/>
        <a:p>
          <a:endParaRPr lang="fr-FR"/>
        </a:p>
      </dgm:t>
    </dgm:pt>
    <dgm:pt modelId="{FFE56CAA-DA52-E748-B91C-B683C0DB6814}">
      <dgm:prSet/>
      <dgm:spPr/>
      <dgm:t>
        <a:bodyPr/>
        <a:lstStyle/>
        <a:p>
          <a:r>
            <a:rPr lang="en-US" dirty="0"/>
            <a:t>Provenance </a:t>
          </a:r>
        </a:p>
      </dgm:t>
    </dgm:pt>
    <dgm:pt modelId="{1C114B7F-AB8C-6848-BD67-3BB17AC0D5CF}" type="parTrans" cxnId="{265FAA40-6B7A-8147-ABC6-23C3FA7DFCF2}">
      <dgm:prSet/>
      <dgm:spPr/>
      <dgm:t>
        <a:bodyPr/>
        <a:lstStyle/>
        <a:p>
          <a:endParaRPr lang="fr-FR"/>
        </a:p>
      </dgm:t>
    </dgm:pt>
    <dgm:pt modelId="{75722ACB-96D3-BE4B-98B1-493A424260CE}" type="sibTrans" cxnId="{265FAA40-6B7A-8147-ABC6-23C3FA7DFCF2}">
      <dgm:prSet/>
      <dgm:spPr/>
      <dgm:t>
        <a:bodyPr/>
        <a:lstStyle/>
        <a:p>
          <a:endParaRPr lang="fr-FR"/>
        </a:p>
      </dgm:t>
    </dgm:pt>
    <dgm:pt modelId="{52A7759E-336C-B644-9DB0-DAD9E24E0C74}">
      <dgm:prSet phldrT="[Texte]"/>
      <dgm:spPr/>
      <dgm:t>
        <a:bodyPr/>
        <a:lstStyle/>
        <a:p>
          <a:r>
            <a:rPr lang="en-GB" noProof="0" dirty="0"/>
            <a:t>Computed</a:t>
          </a:r>
        </a:p>
      </dgm:t>
    </dgm:pt>
    <dgm:pt modelId="{54336E58-9297-C646-AEAD-187ECA951D15}" type="parTrans" cxnId="{815CA97C-39B0-FA4C-8009-92A707C38BA7}">
      <dgm:prSet/>
      <dgm:spPr/>
      <dgm:t>
        <a:bodyPr/>
        <a:lstStyle/>
        <a:p>
          <a:endParaRPr lang="fr-FR"/>
        </a:p>
      </dgm:t>
    </dgm:pt>
    <dgm:pt modelId="{116F5CF9-4A73-CA44-AE1A-BF15CA1D3475}" type="sibTrans" cxnId="{815CA97C-39B0-FA4C-8009-92A707C38BA7}">
      <dgm:prSet/>
      <dgm:spPr/>
      <dgm:t>
        <a:bodyPr/>
        <a:lstStyle/>
        <a:p>
          <a:endParaRPr lang="fr-FR"/>
        </a:p>
      </dgm:t>
    </dgm:pt>
    <dgm:pt modelId="{2427564B-DB12-354E-9FF6-571385E3987B}">
      <dgm:prSet phldrT="[Texte]"/>
      <dgm:spPr/>
      <dgm:t>
        <a:bodyPr/>
        <a:lstStyle/>
        <a:p>
          <a:r>
            <a:rPr lang="en-GB" noProof="0" dirty="0"/>
            <a:t>Raw</a:t>
          </a:r>
        </a:p>
      </dgm:t>
    </dgm:pt>
    <dgm:pt modelId="{1994CBE3-F631-0742-8A2F-F26E86C3A99F}" type="parTrans" cxnId="{371F55FF-986E-E848-AF44-EBDD960604FC}">
      <dgm:prSet/>
      <dgm:spPr/>
      <dgm:t>
        <a:bodyPr/>
        <a:lstStyle/>
        <a:p>
          <a:endParaRPr lang="fr-FR"/>
        </a:p>
      </dgm:t>
    </dgm:pt>
    <dgm:pt modelId="{82CFA6A0-E2D6-8643-A83D-8332AB4D15C9}" type="sibTrans" cxnId="{371F55FF-986E-E848-AF44-EBDD960604FC}">
      <dgm:prSet/>
      <dgm:spPr/>
      <dgm:t>
        <a:bodyPr/>
        <a:lstStyle/>
        <a:p>
          <a:endParaRPr lang="fr-FR"/>
        </a:p>
      </dgm:t>
    </dgm:pt>
    <dgm:pt modelId="{316F5CB6-E17D-BE4D-A1A0-8B44433D2BC8}" type="pres">
      <dgm:prSet presAssocID="{F404F62A-A841-A44D-BE44-7C29ACACEFDF}" presName="linearFlow" presStyleCnt="0">
        <dgm:presLayoutVars>
          <dgm:dir/>
          <dgm:animLvl val="lvl"/>
          <dgm:resizeHandles val="exact"/>
        </dgm:presLayoutVars>
      </dgm:prSet>
      <dgm:spPr/>
    </dgm:pt>
    <dgm:pt modelId="{35829A29-FF8F-DA43-B5D3-624117AC35E9}" type="pres">
      <dgm:prSet presAssocID="{61F3AE90-1993-9545-807B-5365FA9E90D8}" presName="composite" presStyleCnt="0"/>
      <dgm:spPr/>
    </dgm:pt>
    <dgm:pt modelId="{7E515FBB-AA5B-8A4D-B2F6-A6AB555FB116}" type="pres">
      <dgm:prSet presAssocID="{61F3AE90-1993-9545-807B-5365FA9E90D8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D74D266-F758-A94F-8427-558B43339A0C}" type="pres">
      <dgm:prSet presAssocID="{61F3AE90-1993-9545-807B-5365FA9E90D8}" presName="parSh" presStyleLbl="node1" presStyleIdx="0" presStyleCnt="3"/>
      <dgm:spPr/>
    </dgm:pt>
    <dgm:pt modelId="{FE26BA1E-46C3-F343-A13F-51C9C5622820}" type="pres">
      <dgm:prSet presAssocID="{61F3AE90-1993-9545-807B-5365FA9E90D8}" presName="desTx" presStyleLbl="fgAcc1" presStyleIdx="0" presStyleCnt="3">
        <dgm:presLayoutVars>
          <dgm:bulletEnabled val="1"/>
        </dgm:presLayoutVars>
      </dgm:prSet>
      <dgm:spPr/>
    </dgm:pt>
    <dgm:pt modelId="{08E97DC5-E7D1-F444-A987-18BB005A97BB}" type="pres">
      <dgm:prSet presAssocID="{3E1D8A4C-F50D-0746-8FD2-DEA0DB491096}" presName="sibTrans" presStyleLbl="sibTrans2D1" presStyleIdx="0" presStyleCnt="2"/>
      <dgm:spPr/>
    </dgm:pt>
    <dgm:pt modelId="{E57E63C2-9963-FE4B-85B7-681E0FF5D7C5}" type="pres">
      <dgm:prSet presAssocID="{3E1D8A4C-F50D-0746-8FD2-DEA0DB491096}" presName="connTx" presStyleLbl="sibTrans2D1" presStyleIdx="0" presStyleCnt="2"/>
      <dgm:spPr/>
    </dgm:pt>
    <dgm:pt modelId="{551072FA-05C0-2C48-B84C-400530307AC4}" type="pres">
      <dgm:prSet presAssocID="{E0DFB0CB-3193-2C45-84B7-2DA40AD5C7A4}" presName="composite" presStyleCnt="0"/>
      <dgm:spPr/>
    </dgm:pt>
    <dgm:pt modelId="{67BB1660-9C6F-864A-AD93-805853D713BE}" type="pres">
      <dgm:prSet presAssocID="{E0DFB0CB-3193-2C45-84B7-2DA40AD5C7A4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6F7B992-E116-8842-AE8E-D19EFAB9EDF3}" type="pres">
      <dgm:prSet presAssocID="{E0DFB0CB-3193-2C45-84B7-2DA40AD5C7A4}" presName="parSh" presStyleLbl="node1" presStyleIdx="1" presStyleCnt="3"/>
      <dgm:spPr/>
    </dgm:pt>
    <dgm:pt modelId="{BB70FF15-A342-1943-BB89-81E224D48746}" type="pres">
      <dgm:prSet presAssocID="{E0DFB0CB-3193-2C45-84B7-2DA40AD5C7A4}" presName="desTx" presStyleLbl="fgAcc1" presStyleIdx="1" presStyleCnt="3">
        <dgm:presLayoutVars>
          <dgm:bulletEnabled val="1"/>
        </dgm:presLayoutVars>
      </dgm:prSet>
      <dgm:spPr/>
    </dgm:pt>
    <dgm:pt modelId="{712D27A8-6225-704D-A8D6-814E173CEC64}" type="pres">
      <dgm:prSet presAssocID="{8B81E92B-423C-0446-93E7-2BD15D506C36}" presName="sibTrans" presStyleLbl="sibTrans2D1" presStyleIdx="1" presStyleCnt="2"/>
      <dgm:spPr/>
    </dgm:pt>
    <dgm:pt modelId="{25B7B805-546A-A042-A032-4B920443A1BF}" type="pres">
      <dgm:prSet presAssocID="{8B81E92B-423C-0446-93E7-2BD15D506C36}" presName="connTx" presStyleLbl="sibTrans2D1" presStyleIdx="1" presStyleCnt="2"/>
      <dgm:spPr/>
    </dgm:pt>
    <dgm:pt modelId="{C7C7CD90-B776-8346-92A1-70BBFF2C8C16}" type="pres">
      <dgm:prSet presAssocID="{C4837E8F-7B40-374E-AC8F-0F2CA82D9544}" presName="composite" presStyleCnt="0"/>
      <dgm:spPr/>
    </dgm:pt>
    <dgm:pt modelId="{1871FB2C-BBD6-694C-AB25-558C7C6D5ACD}" type="pres">
      <dgm:prSet presAssocID="{C4837E8F-7B40-374E-AC8F-0F2CA82D954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2D1EDC1-E31D-9C4A-9322-34D1BDD31B75}" type="pres">
      <dgm:prSet presAssocID="{C4837E8F-7B40-374E-AC8F-0F2CA82D9544}" presName="parSh" presStyleLbl="node1" presStyleIdx="2" presStyleCnt="3"/>
      <dgm:spPr/>
    </dgm:pt>
    <dgm:pt modelId="{29ACCBC1-A619-C840-8560-03F0372D6DA2}" type="pres">
      <dgm:prSet presAssocID="{C4837E8F-7B40-374E-AC8F-0F2CA82D9544}" presName="desTx" presStyleLbl="fgAcc1" presStyleIdx="2" presStyleCnt="3">
        <dgm:presLayoutVars>
          <dgm:bulletEnabled val="1"/>
        </dgm:presLayoutVars>
      </dgm:prSet>
      <dgm:spPr/>
    </dgm:pt>
  </dgm:ptLst>
  <dgm:cxnLst>
    <dgm:cxn modelId="{40D22306-63DD-CC4E-9E00-D09E7F0A8FEF}" type="presOf" srcId="{F404F62A-A841-A44D-BE44-7C29ACACEFDF}" destId="{316F5CB6-E17D-BE4D-A1A0-8B44433D2BC8}" srcOrd="0" destOrd="0" presId="urn:microsoft.com/office/officeart/2005/8/layout/process3"/>
    <dgm:cxn modelId="{47759E27-1FE2-1E44-AE2B-4B370244034A}" srcId="{F404F62A-A841-A44D-BE44-7C29ACACEFDF}" destId="{E0DFB0CB-3193-2C45-84B7-2DA40AD5C7A4}" srcOrd="1" destOrd="0" parTransId="{37DD4C08-E2CD-8E43-92F9-3FD59FAA68A0}" sibTransId="{8B81E92B-423C-0446-93E7-2BD15D506C36}"/>
    <dgm:cxn modelId="{47F82A2A-F016-574E-9DF2-CB95E221182D}" type="presOf" srcId="{88F2C5B6-A88F-1F46-925A-6B670B085D84}" destId="{FE26BA1E-46C3-F343-A13F-51C9C5622820}" srcOrd="0" destOrd="0" presId="urn:microsoft.com/office/officeart/2005/8/layout/process3"/>
    <dgm:cxn modelId="{6F94BA38-2945-C64E-AC9A-4F2211E53DDB}" type="presOf" srcId="{E0DFB0CB-3193-2C45-84B7-2DA40AD5C7A4}" destId="{76F7B992-E116-8842-AE8E-D19EFAB9EDF3}" srcOrd="1" destOrd="0" presId="urn:microsoft.com/office/officeart/2005/8/layout/process3"/>
    <dgm:cxn modelId="{3AD00D3E-BF66-DB41-BDB7-E72C2C2774D6}" type="presOf" srcId="{C4837E8F-7B40-374E-AC8F-0F2CA82D9544}" destId="{B2D1EDC1-E31D-9C4A-9322-34D1BDD31B75}" srcOrd="1" destOrd="0" presId="urn:microsoft.com/office/officeart/2005/8/layout/process3"/>
    <dgm:cxn modelId="{99DBA83E-B1BC-F14E-8258-F4F7AB8990F2}" type="presOf" srcId="{52A7759E-336C-B644-9DB0-DAD9E24E0C74}" destId="{29ACCBC1-A619-C840-8560-03F0372D6DA2}" srcOrd="0" destOrd="4" presId="urn:microsoft.com/office/officeart/2005/8/layout/process3"/>
    <dgm:cxn modelId="{67E4023F-91A8-9142-A684-305DB2704545}" type="presOf" srcId="{A8BABBDB-1D76-9C49-90EB-5E447F980634}" destId="{29ACCBC1-A619-C840-8560-03F0372D6DA2}" srcOrd="0" destOrd="3" presId="urn:microsoft.com/office/officeart/2005/8/layout/process3"/>
    <dgm:cxn modelId="{265FAA40-6B7A-8147-ABC6-23C3FA7DFCF2}" srcId="{61F3AE90-1993-9545-807B-5365FA9E90D8}" destId="{FFE56CAA-DA52-E748-B91C-B683C0DB6814}" srcOrd="6" destOrd="0" parTransId="{1C114B7F-AB8C-6848-BD67-3BB17AC0D5CF}" sibTransId="{75722ACB-96D3-BE4B-98B1-493A424260CE}"/>
    <dgm:cxn modelId="{3D6F7144-3180-7C43-A13B-A77E91DE9A1C}" type="presOf" srcId="{7FF7EEC4-4AB4-144F-83E3-2BED26D642B3}" destId="{BB70FF15-A342-1943-BB89-81E224D48746}" srcOrd="0" destOrd="0" presId="urn:microsoft.com/office/officeart/2005/8/layout/process3"/>
    <dgm:cxn modelId="{2D69654A-B894-B44B-BC75-7356AA6199BE}" type="presOf" srcId="{A22456A8-250C-6744-980E-EFEA3A850F00}" destId="{FE26BA1E-46C3-F343-A13F-51C9C5622820}" srcOrd="0" destOrd="3" presId="urn:microsoft.com/office/officeart/2005/8/layout/process3"/>
    <dgm:cxn modelId="{059A984D-73FC-1742-BD2C-7716BC1608B3}" type="presOf" srcId="{61F3AE90-1993-9545-807B-5365FA9E90D8}" destId="{7E515FBB-AA5B-8A4D-B2F6-A6AB555FB116}" srcOrd="0" destOrd="0" presId="urn:microsoft.com/office/officeart/2005/8/layout/process3"/>
    <dgm:cxn modelId="{A8C6CA4D-593A-0149-996E-5673BE1CF728}" type="presOf" srcId="{3E1D8A4C-F50D-0746-8FD2-DEA0DB491096}" destId="{E57E63C2-9963-FE4B-85B7-681E0FF5D7C5}" srcOrd="1" destOrd="0" presId="urn:microsoft.com/office/officeart/2005/8/layout/process3"/>
    <dgm:cxn modelId="{B3CB7251-F482-B849-90DD-99533279030F}" srcId="{F404F62A-A841-A44D-BE44-7C29ACACEFDF}" destId="{C4837E8F-7B40-374E-AC8F-0F2CA82D9544}" srcOrd="2" destOrd="0" parTransId="{89CF8ED4-323C-8944-86EF-D005951F5A3F}" sibTransId="{CBBA0989-7FF0-C14F-9127-A0F49D9186C2}"/>
    <dgm:cxn modelId="{52E55B52-0280-0747-B181-81168198EEE1}" type="presOf" srcId="{C4837E8F-7B40-374E-AC8F-0F2CA82D9544}" destId="{1871FB2C-BBD6-694C-AB25-558C7C6D5ACD}" srcOrd="0" destOrd="0" presId="urn:microsoft.com/office/officeart/2005/8/layout/process3"/>
    <dgm:cxn modelId="{609B3560-D06C-2842-906D-DC801B5EA6F0}" type="presOf" srcId="{FFE56CAA-DA52-E748-B91C-B683C0DB6814}" destId="{FE26BA1E-46C3-F343-A13F-51C9C5622820}" srcOrd="0" destOrd="6" presId="urn:microsoft.com/office/officeart/2005/8/layout/process3"/>
    <dgm:cxn modelId="{EAF35A62-3EBD-794B-AD22-D697301F403D}" type="presOf" srcId="{708ECEA4-69A7-884F-969C-2BD24F77D28B}" destId="{29ACCBC1-A619-C840-8560-03F0372D6DA2}" srcOrd="0" destOrd="0" presId="urn:microsoft.com/office/officeart/2005/8/layout/process3"/>
    <dgm:cxn modelId="{9C540F65-B0AC-8146-B810-7AE249274174}" srcId="{61F3AE90-1993-9545-807B-5365FA9E90D8}" destId="{A22456A8-250C-6744-980E-EFEA3A850F00}" srcOrd="3" destOrd="0" parTransId="{24FBFE3E-575A-B740-8114-1AA06AA928F9}" sibTransId="{B5CC1998-954B-5041-A0C7-6D3B232E5050}"/>
    <dgm:cxn modelId="{A828C769-6A39-1444-A91A-5990A7F5546C}" srcId="{E0DFB0CB-3193-2C45-84B7-2DA40AD5C7A4}" destId="{1246C7B6-188C-904B-AD2A-03A4BECE55DE}" srcOrd="1" destOrd="0" parTransId="{475ACDAC-F8ED-3D4E-BB37-94E5E0948047}" sibTransId="{1A67EDDE-0938-EC42-B1FC-FE48D74F537B}"/>
    <dgm:cxn modelId="{C37ACC79-863F-1141-9789-7ECF1EAC7071}" srcId="{C4837E8F-7B40-374E-AC8F-0F2CA82D9544}" destId="{A8BABBDB-1D76-9C49-90EB-5E447F980634}" srcOrd="2" destOrd="0" parTransId="{162B9BD0-13BF-CB4A-A182-A132CDFEF7EF}" sibTransId="{26E36DC1-9F03-3849-8DF3-0F28470384D6}"/>
    <dgm:cxn modelId="{815CA97C-39B0-FA4C-8009-92A707C38BA7}" srcId="{A8BABBDB-1D76-9C49-90EB-5E447F980634}" destId="{52A7759E-336C-B644-9DB0-DAD9E24E0C74}" srcOrd="0" destOrd="0" parTransId="{54336E58-9297-C646-AEAD-187ECA951D15}" sibTransId="{116F5CF9-4A73-CA44-AE1A-BF15CA1D3475}"/>
    <dgm:cxn modelId="{712C3F80-A52C-F944-8F39-99A0D6A5686D}" srcId="{F404F62A-A841-A44D-BE44-7C29ACACEFDF}" destId="{61F3AE90-1993-9545-807B-5365FA9E90D8}" srcOrd="0" destOrd="0" parTransId="{A8E9CB2A-7B82-274E-A676-DADDB241D722}" sibTransId="{3E1D8A4C-F50D-0746-8FD2-DEA0DB491096}"/>
    <dgm:cxn modelId="{51696E85-8A9F-CB4A-9F57-44EE406B83EC}" type="presOf" srcId="{61F3AE90-1993-9545-807B-5365FA9E90D8}" destId="{CD74D266-F758-A94F-8427-558B43339A0C}" srcOrd="1" destOrd="0" presId="urn:microsoft.com/office/officeart/2005/8/layout/process3"/>
    <dgm:cxn modelId="{0332858A-0B79-9940-BBFC-463F7272951A}" type="presOf" srcId="{2427564B-DB12-354E-9FF6-571385E3987B}" destId="{29ACCBC1-A619-C840-8560-03F0372D6DA2}" srcOrd="0" destOrd="2" presId="urn:microsoft.com/office/officeart/2005/8/layout/process3"/>
    <dgm:cxn modelId="{A374998A-1C26-454D-A3C0-FA15DB657758}" type="presOf" srcId="{E0DFB0CB-3193-2C45-84B7-2DA40AD5C7A4}" destId="{67BB1660-9C6F-864A-AD93-805853D713BE}" srcOrd="0" destOrd="0" presId="urn:microsoft.com/office/officeart/2005/8/layout/process3"/>
    <dgm:cxn modelId="{B82FD7A1-D9F6-8746-A4C3-113A58B74078}" type="presOf" srcId="{8B81E92B-423C-0446-93E7-2BD15D506C36}" destId="{712D27A8-6225-704D-A8D6-814E173CEC64}" srcOrd="0" destOrd="0" presId="urn:microsoft.com/office/officeart/2005/8/layout/process3"/>
    <dgm:cxn modelId="{4B7CD5AC-0511-4049-A86D-1F36F5F225EB}" srcId="{61F3AE90-1993-9545-807B-5365FA9E90D8}" destId="{EFCCB1F7-7CAD-B243-A57E-88877B4A3253}" srcOrd="4" destOrd="0" parTransId="{A38B16F6-47CD-D943-BDDE-5F911A9818AD}" sibTransId="{A28D7616-3FD0-4D4B-980A-1104ED2ECF74}"/>
    <dgm:cxn modelId="{95F104AD-F2C2-DE4B-84FE-8231A8D87318}" type="presOf" srcId="{8B81E92B-423C-0446-93E7-2BD15D506C36}" destId="{25B7B805-546A-A042-A032-4B920443A1BF}" srcOrd="1" destOrd="0" presId="urn:microsoft.com/office/officeart/2005/8/layout/process3"/>
    <dgm:cxn modelId="{BF642BB1-B68E-7844-8543-9A143EF043D2}" srcId="{61F3AE90-1993-9545-807B-5365FA9E90D8}" destId="{B1E571F9-B412-4140-9777-593B06FD30B3}" srcOrd="2" destOrd="0" parTransId="{09DE254C-1310-7F40-A10F-686570F7F950}" sibTransId="{9A7C62E8-1FAE-0C4E-B784-0A5D3E749BE8}"/>
    <dgm:cxn modelId="{7B7FDFB1-955B-6747-9DB6-EE5BEEE4F795}" type="presOf" srcId="{24071B6E-C535-554C-BAD2-CBCC216A8B58}" destId="{FE26BA1E-46C3-F343-A13F-51C9C5622820}" srcOrd="0" destOrd="5" presId="urn:microsoft.com/office/officeart/2005/8/layout/process3"/>
    <dgm:cxn modelId="{C2732AB5-4D78-F04D-B9E6-4E0D7BB52D28}" srcId="{61F3AE90-1993-9545-807B-5365FA9E90D8}" destId="{24071B6E-C535-554C-BAD2-CBCC216A8B58}" srcOrd="5" destOrd="0" parTransId="{BA09A6A9-53C6-5F49-8CB5-5F41425050F8}" sibTransId="{54CC7DD9-5D2C-A149-83A9-F3A3FE429EEC}"/>
    <dgm:cxn modelId="{CD0BADB9-D4B7-E244-AF56-62CF8DCF10AA}" type="presOf" srcId="{2218A442-A56F-F040-86AA-C7C954AC5452}" destId="{29ACCBC1-A619-C840-8560-03F0372D6DA2}" srcOrd="0" destOrd="1" presId="urn:microsoft.com/office/officeart/2005/8/layout/process3"/>
    <dgm:cxn modelId="{CE135DBB-6C6E-9C44-A472-CA99E8D27CF1}" type="presOf" srcId="{B1E571F9-B412-4140-9777-593B06FD30B3}" destId="{FE26BA1E-46C3-F343-A13F-51C9C5622820}" srcOrd="0" destOrd="2" presId="urn:microsoft.com/office/officeart/2005/8/layout/process3"/>
    <dgm:cxn modelId="{9D8D0BBC-FDBC-8C43-B886-CB8ECE63B850}" srcId="{C4837E8F-7B40-374E-AC8F-0F2CA82D9544}" destId="{2218A442-A56F-F040-86AA-C7C954AC5452}" srcOrd="1" destOrd="0" parTransId="{B0359C02-E10B-F747-8693-E6CFC5FEC6B7}" sibTransId="{D059A728-1EE0-E64C-A333-835C2D38313E}"/>
    <dgm:cxn modelId="{8B17F5BD-C5B7-F044-9860-38F6CF3D5E65}" srcId="{61F3AE90-1993-9545-807B-5365FA9E90D8}" destId="{88F2C5B6-A88F-1F46-925A-6B670B085D84}" srcOrd="0" destOrd="0" parTransId="{CDEF7537-5676-2C41-924C-CC174719B4E2}" sibTransId="{DA39CC74-FE4C-3944-BFD9-06BD8C87794A}"/>
    <dgm:cxn modelId="{3BBD54CB-8868-0D45-8434-3588D659E112}" type="presOf" srcId="{3E1D8A4C-F50D-0746-8FD2-DEA0DB491096}" destId="{08E97DC5-E7D1-F444-A987-18BB005A97BB}" srcOrd="0" destOrd="0" presId="urn:microsoft.com/office/officeart/2005/8/layout/process3"/>
    <dgm:cxn modelId="{2D8E2CDB-AB12-4E45-9E0F-C0C6653E2C9D}" type="presOf" srcId="{6497BEA0-E01D-6D48-9B9A-8A6FCE6E5017}" destId="{FE26BA1E-46C3-F343-A13F-51C9C5622820}" srcOrd="0" destOrd="1" presId="urn:microsoft.com/office/officeart/2005/8/layout/process3"/>
    <dgm:cxn modelId="{C1BBEDE0-EA77-844F-A257-D3DF2BD59563}" srcId="{61F3AE90-1993-9545-807B-5365FA9E90D8}" destId="{6497BEA0-E01D-6D48-9B9A-8A6FCE6E5017}" srcOrd="1" destOrd="0" parTransId="{71E9558A-1464-6147-8009-6C63530539EC}" sibTransId="{DC604E2D-3F3E-DD41-873B-6EDF0C0B1B25}"/>
    <dgm:cxn modelId="{7E1C4BF5-EBBF-4D41-8BD2-DF4B1B698963}" type="presOf" srcId="{1246C7B6-188C-904B-AD2A-03A4BECE55DE}" destId="{BB70FF15-A342-1943-BB89-81E224D48746}" srcOrd="0" destOrd="1" presId="urn:microsoft.com/office/officeart/2005/8/layout/process3"/>
    <dgm:cxn modelId="{0D7AB6F7-1E4F-CF4D-8F44-462C93AB8114}" srcId="{C4837E8F-7B40-374E-AC8F-0F2CA82D9544}" destId="{708ECEA4-69A7-884F-969C-2BD24F77D28B}" srcOrd="0" destOrd="0" parTransId="{FCCB9F7B-28F9-3647-A775-115F505B4159}" sibTransId="{9606F391-481B-8C44-942E-307CA678CF42}"/>
    <dgm:cxn modelId="{E52512F8-8017-1248-973C-18B04BAFE1C6}" srcId="{E0DFB0CB-3193-2C45-84B7-2DA40AD5C7A4}" destId="{7FF7EEC4-4AB4-144F-83E3-2BED26D642B3}" srcOrd="0" destOrd="0" parTransId="{D71BA69F-DC2B-0448-91CE-1E19F0179353}" sibTransId="{37E4AA6E-8477-B542-81D3-05B3DDBE7232}"/>
    <dgm:cxn modelId="{D3BB1FF9-FFEC-174F-A472-509494A6218F}" type="presOf" srcId="{EFCCB1F7-7CAD-B243-A57E-88877B4A3253}" destId="{FE26BA1E-46C3-F343-A13F-51C9C5622820}" srcOrd="0" destOrd="4" presId="urn:microsoft.com/office/officeart/2005/8/layout/process3"/>
    <dgm:cxn modelId="{371F55FF-986E-E848-AF44-EBDD960604FC}" srcId="{2218A442-A56F-F040-86AA-C7C954AC5452}" destId="{2427564B-DB12-354E-9FF6-571385E3987B}" srcOrd="0" destOrd="0" parTransId="{1994CBE3-F631-0742-8A2F-F26E86C3A99F}" sibTransId="{82CFA6A0-E2D6-8643-A83D-8332AB4D15C9}"/>
    <dgm:cxn modelId="{1DDE22A8-420F-164B-9B69-FE249468BE1E}" type="presParOf" srcId="{316F5CB6-E17D-BE4D-A1A0-8B44433D2BC8}" destId="{35829A29-FF8F-DA43-B5D3-624117AC35E9}" srcOrd="0" destOrd="0" presId="urn:microsoft.com/office/officeart/2005/8/layout/process3"/>
    <dgm:cxn modelId="{B6F7FE2D-2568-5640-8E27-683D0778443F}" type="presParOf" srcId="{35829A29-FF8F-DA43-B5D3-624117AC35E9}" destId="{7E515FBB-AA5B-8A4D-B2F6-A6AB555FB116}" srcOrd="0" destOrd="0" presId="urn:microsoft.com/office/officeart/2005/8/layout/process3"/>
    <dgm:cxn modelId="{12D226B5-A5AB-584E-8BEB-7C8E233C5299}" type="presParOf" srcId="{35829A29-FF8F-DA43-B5D3-624117AC35E9}" destId="{CD74D266-F758-A94F-8427-558B43339A0C}" srcOrd="1" destOrd="0" presId="urn:microsoft.com/office/officeart/2005/8/layout/process3"/>
    <dgm:cxn modelId="{B545D895-FCB1-4148-86B3-497DF2FC8909}" type="presParOf" srcId="{35829A29-FF8F-DA43-B5D3-624117AC35E9}" destId="{FE26BA1E-46C3-F343-A13F-51C9C5622820}" srcOrd="2" destOrd="0" presId="urn:microsoft.com/office/officeart/2005/8/layout/process3"/>
    <dgm:cxn modelId="{1534A411-B6C6-FA49-BAFA-F910C7B7B8A1}" type="presParOf" srcId="{316F5CB6-E17D-BE4D-A1A0-8B44433D2BC8}" destId="{08E97DC5-E7D1-F444-A987-18BB005A97BB}" srcOrd="1" destOrd="0" presId="urn:microsoft.com/office/officeart/2005/8/layout/process3"/>
    <dgm:cxn modelId="{DBCD77CA-DC86-F840-B949-0647140E2234}" type="presParOf" srcId="{08E97DC5-E7D1-F444-A987-18BB005A97BB}" destId="{E57E63C2-9963-FE4B-85B7-681E0FF5D7C5}" srcOrd="0" destOrd="0" presId="urn:microsoft.com/office/officeart/2005/8/layout/process3"/>
    <dgm:cxn modelId="{19E76A77-9A1B-F64A-9C5F-C9989A0C8662}" type="presParOf" srcId="{316F5CB6-E17D-BE4D-A1A0-8B44433D2BC8}" destId="{551072FA-05C0-2C48-B84C-400530307AC4}" srcOrd="2" destOrd="0" presId="urn:microsoft.com/office/officeart/2005/8/layout/process3"/>
    <dgm:cxn modelId="{0E435701-026F-D34F-A5A0-07D2DD776593}" type="presParOf" srcId="{551072FA-05C0-2C48-B84C-400530307AC4}" destId="{67BB1660-9C6F-864A-AD93-805853D713BE}" srcOrd="0" destOrd="0" presId="urn:microsoft.com/office/officeart/2005/8/layout/process3"/>
    <dgm:cxn modelId="{8A54389C-FA33-8143-9699-7DAB8DB05478}" type="presParOf" srcId="{551072FA-05C0-2C48-B84C-400530307AC4}" destId="{76F7B992-E116-8842-AE8E-D19EFAB9EDF3}" srcOrd="1" destOrd="0" presId="urn:microsoft.com/office/officeart/2005/8/layout/process3"/>
    <dgm:cxn modelId="{071F0B8F-852A-8342-9379-FA8638E56DC5}" type="presParOf" srcId="{551072FA-05C0-2C48-B84C-400530307AC4}" destId="{BB70FF15-A342-1943-BB89-81E224D48746}" srcOrd="2" destOrd="0" presId="urn:microsoft.com/office/officeart/2005/8/layout/process3"/>
    <dgm:cxn modelId="{11D90D77-89A9-1345-9818-9C147448D6EE}" type="presParOf" srcId="{316F5CB6-E17D-BE4D-A1A0-8B44433D2BC8}" destId="{712D27A8-6225-704D-A8D6-814E173CEC64}" srcOrd="3" destOrd="0" presId="urn:microsoft.com/office/officeart/2005/8/layout/process3"/>
    <dgm:cxn modelId="{A03EA83B-0605-F542-B61B-7EF648AAEE10}" type="presParOf" srcId="{712D27A8-6225-704D-A8D6-814E173CEC64}" destId="{25B7B805-546A-A042-A032-4B920443A1BF}" srcOrd="0" destOrd="0" presId="urn:microsoft.com/office/officeart/2005/8/layout/process3"/>
    <dgm:cxn modelId="{A0C2CBDF-57B1-584F-BDAD-A9C7352D04D1}" type="presParOf" srcId="{316F5CB6-E17D-BE4D-A1A0-8B44433D2BC8}" destId="{C7C7CD90-B776-8346-92A1-70BBFF2C8C16}" srcOrd="4" destOrd="0" presId="urn:microsoft.com/office/officeart/2005/8/layout/process3"/>
    <dgm:cxn modelId="{68EBA695-E335-3B43-8DDB-653A80AEE0EF}" type="presParOf" srcId="{C7C7CD90-B776-8346-92A1-70BBFF2C8C16}" destId="{1871FB2C-BBD6-694C-AB25-558C7C6D5ACD}" srcOrd="0" destOrd="0" presId="urn:microsoft.com/office/officeart/2005/8/layout/process3"/>
    <dgm:cxn modelId="{0872C866-E3E8-B242-9B0E-59C753184909}" type="presParOf" srcId="{C7C7CD90-B776-8346-92A1-70BBFF2C8C16}" destId="{B2D1EDC1-E31D-9C4A-9322-34D1BDD31B75}" srcOrd="1" destOrd="0" presId="urn:microsoft.com/office/officeart/2005/8/layout/process3"/>
    <dgm:cxn modelId="{45E16903-4F1C-BE4F-9A5A-F0E1C6E24E3D}" type="presParOf" srcId="{C7C7CD90-B776-8346-92A1-70BBFF2C8C16}" destId="{29ACCBC1-A619-C840-8560-03F0372D6DA2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4D266-F758-A94F-8427-558B43339A0C}">
      <dsp:nvSpPr>
        <dsp:cNvPr id="0" name=""/>
        <dsp:cNvSpPr/>
      </dsp:nvSpPr>
      <dsp:spPr>
        <a:xfrm>
          <a:off x="3250" y="635034"/>
          <a:ext cx="1477918" cy="561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Data acquisition</a:t>
          </a:r>
        </a:p>
      </dsp:txBody>
      <dsp:txXfrm>
        <a:off x="3250" y="635034"/>
        <a:ext cx="1477918" cy="374400"/>
      </dsp:txXfrm>
    </dsp:sp>
    <dsp:sp modelId="{FE26BA1E-46C3-F343-A13F-51C9C5622820}">
      <dsp:nvSpPr>
        <dsp:cNvPr id="0" name=""/>
        <dsp:cNvSpPr/>
      </dsp:nvSpPr>
      <dsp:spPr>
        <a:xfrm>
          <a:off x="305956" y="1009434"/>
          <a:ext cx="1477918" cy="210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noProof="0" dirty="0"/>
            <a:t>Traceability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noProof="0" dirty="0"/>
            <a:t>Raw measures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noProof="0" dirty="0"/>
            <a:t>Data Cleaning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noProof="0" dirty="0"/>
            <a:t>Platform IS (Emphasis IS, PHIS, …)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Reproducibility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Traceability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Provenance </a:t>
          </a:r>
        </a:p>
      </dsp:txBody>
      <dsp:txXfrm>
        <a:off x="349243" y="1052721"/>
        <a:ext cx="1391344" cy="2019426"/>
      </dsp:txXfrm>
    </dsp:sp>
    <dsp:sp modelId="{08E97DC5-E7D1-F444-A987-18BB005A97BB}">
      <dsp:nvSpPr>
        <dsp:cNvPr id="0" name=""/>
        <dsp:cNvSpPr/>
      </dsp:nvSpPr>
      <dsp:spPr>
        <a:xfrm>
          <a:off x="1705216" y="638254"/>
          <a:ext cx="474979" cy="3679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>
        <a:off x="1705216" y="711846"/>
        <a:ext cx="364591" cy="220775"/>
      </dsp:txXfrm>
    </dsp:sp>
    <dsp:sp modelId="{76F7B992-E116-8842-AE8E-D19EFAB9EDF3}">
      <dsp:nvSpPr>
        <dsp:cNvPr id="0" name=""/>
        <dsp:cNvSpPr/>
      </dsp:nvSpPr>
      <dsp:spPr>
        <a:xfrm>
          <a:off x="2377357" y="635034"/>
          <a:ext cx="1477918" cy="561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Data computation</a:t>
          </a:r>
        </a:p>
      </dsp:txBody>
      <dsp:txXfrm>
        <a:off x="2377357" y="635034"/>
        <a:ext cx="1477918" cy="374400"/>
      </dsp:txXfrm>
    </dsp:sp>
    <dsp:sp modelId="{BB70FF15-A342-1943-BB89-81E224D48746}">
      <dsp:nvSpPr>
        <dsp:cNvPr id="0" name=""/>
        <dsp:cNvSpPr/>
      </dsp:nvSpPr>
      <dsp:spPr>
        <a:xfrm>
          <a:off x="2680064" y="1009434"/>
          <a:ext cx="1477918" cy="210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noProof="0" dirty="0"/>
            <a:t>New computation for each scientific question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noProof="0" dirty="0"/>
            <a:t>One raw dataset </a:t>
          </a:r>
          <a:r>
            <a:rPr lang="en-GB" sz="1300" kern="1200" noProof="0" dirty="0">
              <a:sym typeface="Wingdings" pitchFamily="2" charset="2"/>
            </a:rPr>
            <a:t> many computed datasets</a:t>
          </a:r>
          <a:endParaRPr lang="en-GB" sz="1300" kern="1200" noProof="0" dirty="0"/>
        </a:p>
      </dsp:txBody>
      <dsp:txXfrm>
        <a:off x="2723351" y="1052721"/>
        <a:ext cx="1391344" cy="2019426"/>
      </dsp:txXfrm>
    </dsp:sp>
    <dsp:sp modelId="{712D27A8-6225-704D-A8D6-814E173CEC64}">
      <dsp:nvSpPr>
        <dsp:cNvPr id="0" name=""/>
        <dsp:cNvSpPr/>
      </dsp:nvSpPr>
      <dsp:spPr>
        <a:xfrm>
          <a:off x="4079323" y="638254"/>
          <a:ext cx="474979" cy="3679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/>
        </a:p>
      </dsp:txBody>
      <dsp:txXfrm>
        <a:off x="4079323" y="711846"/>
        <a:ext cx="364591" cy="220775"/>
      </dsp:txXfrm>
    </dsp:sp>
    <dsp:sp modelId="{B2D1EDC1-E31D-9C4A-9322-34D1BDD31B75}">
      <dsp:nvSpPr>
        <dsp:cNvPr id="0" name=""/>
        <dsp:cNvSpPr/>
      </dsp:nvSpPr>
      <dsp:spPr>
        <a:xfrm>
          <a:off x="4751465" y="635034"/>
          <a:ext cx="1477918" cy="561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Data publication</a:t>
          </a:r>
        </a:p>
      </dsp:txBody>
      <dsp:txXfrm>
        <a:off x="4751465" y="635034"/>
        <a:ext cx="1477918" cy="374400"/>
      </dsp:txXfrm>
    </dsp:sp>
    <dsp:sp modelId="{29ACCBC1-A619-C840-8560-03F0372D6DA2}">
      <dsp:nvSpPr>
        <dsp:cNvPr id="0" name=""/>
        <dsp:cNvSpPr/>
      </dsp:nvSpPr>
      <dsp:spPr>
        <a:xfrm>
          <a:off x="5054171" y="1009434"/>
          <a:ext cx="1477918" cy="210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noProof="0" dirty="0"/>
            <a:t>One Data Publication by datasets.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1" u="sng" kern="1200" noProof="0" dirty="0"/>
            <a:t>Platform IS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noProof="0" dirty="0"/>
            <a:t>Raw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1" u="sng" kern="1200" noProof="0" dirty="0"/>
            <a:t>FAIR Data Repositories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noProof="0" dirty="0"/>
            <a:t>Computed</a:t>
          </a:r>
        </a:p>
      </dsp:txBody>
      <dsp:txXfrm>
        <a:off x="5097458" y="1052721"/>
        <a:ext cx="1391344" cy="20194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9228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2251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Google Shape;294;g5137556e9b_2_93:notes">
            <a:extLst>
              <a:ext uri="{FF2B5EF4-FFF2-40B4-BE49-F238E27FC236}">
                <a16:creationId xmlns:a16="http://schemas.microsoft.com/office/drawing/2014/main" id="{5014A473-7B6D-3543-BCE8-FA3CD8F16B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</a:pPr>
            <a:endParaRPr lang="fr-FR" altLang="fr-FR" dirty="0">
              <a:latin typeface="Corbel" panose="020B0503020204020204" pitchFamily="34" charset="0"/>
              <a:cs typeface="Geneva" panose="020B0503030404040204" pitchFamily="34" charset="0"/>
            </a:endParaRPr>
          </a:p>
        </p:txBody>
      </p:sp>
      <p:sp>
        <p:nvSpPr>
          <p:cNvPr id="36866" name="Google Shape;295;g5137556e9b_2_93:notes">
            <a:extLst>
              <a:ext uri="{FF2B5EF4-FFF2-40B4-BE49-F238E27FC236}">
                <a16:creationId xmlns:a16="http://schemas.microsoft.com/office/drawing/2014/main" id="{EBECD8D1-88DF-D546-BD30-FF25F111E14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3757467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7319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Google Shape;131;g5a16a12d73_0_0:notes">
            <a:extLst>
              <a:ext uri="{FF2B5EF4-FFF2-40B4-BE49-F238E27FC236}">
                <a16:creationId xmlns:a16="http://schemas.microsoft.com/office/drawing/2014/main" id="{3517D240-1E5A-AB47-9A65-D01FCD77361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25602" name="Google Shape;132;g5a16a12d73_0_0:notes">
            <a:extLst>
              <a:ext uri="{FF2B5EF4-FFF2-40B4-BE49-F238E27FC236}">
                <a16:creationId xmlns:a16="http://schemas.microsoft.com/office/drawing/2014/main" id="{13121DD3-BF8B-094A-BBF8-BB6F24A88B9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</a:pPr>
            <a:endParaRPr lang="fr-FR" altLang="fr-FR">
              <a:latin typeface="Corbel" panose="020B0503020204020204" pitchFamily="34" charset="0"/>
              <a:cs typeface="Geneva" panose="020B0503030404040204" pitchFamily="34" charset="0"/>
            </a:endParaRPr>
          </a:p>
        </p:txBody>
      </p:sp>
      <p:sp>
        <p:nvSpPr>
          <p:cNvPr id="25603" name="Google Shape;133;g5a16a12d73_0_0:notes">
            <a:extLst>
              <a:ext uri="{FF2B5EF4-FFF2-40B4-BE49-F238E27FC236}">
                <a16:creationId xmlns:a16="http://schemas.microsoft.com/office/drawing/2014/main" id="{41B9641C-2D67-5149-9A28-82D6DCA9F0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fld id="{35BB997A-4C36-274A-9259-48626D6F423E}" type="slidenum">
              <a:rPr lang="en-US" altLang="fr-FR" sz="1200" smtClean="0">
                <a:latin typeface="Corbel" panose="020B0503020204020204" pitchFamily="34" charset="0"/>
              </a:rPr>
              <a:pPr>
                <a:buClr>
                  <a:srgbClr val="000000"/>
                </a:buClr>
                <a:buFont typeface="Arial" panose="020B0604020202020204" pitchFamily="34" charset="0"/>
                <a:buNone/>
              </a:pPr>
              <a:t>3</a:t>
            </a:fld>
            <a:endParaRPr lang="fr-FR" altLang="fr-FR" sz="12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154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830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fr" sz="1200" kern="12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fr" sz="1200" kern="120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637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4934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243;g5137556e9b_2_32:notes">
            <a:extLst>
              <a:ext uri="{FF2B5EF4-FFF2-40B4-BE49-F238E27FC236}">
                <a16:creationId xmlns:a16="http://schemas.microsoft.com/office/drawing/2014/main" id="{37F4F6F0-2E37-D543-A619-75E27A58530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4818" name="Google Shape;244;g5137556e9b_2_32:notes">
            <a:extLst>
              <a:ext uri="{FF2B5EF4-FFF2-40B4-BE49-F238E27FC236}">
                <a16:creationId xmlns:a16="http://schemas.microsoft.com/office/drawing/2014/main" id="{A4F45296-3BB0-E447-A888-3D01170ECD9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  <a:buClr>
                <a:schemeClr val="accent1"/>
              </a:buClr>
              <a:buSzPts val="1200"/>
              <a:buFont typeface="Calibri" panose="020F0502020204030204" pitchFamily="34" charset="0"/>
              <a:buNone/>
            </a:pPr>
            <a:endParaRPr lang="fr-FR" altLang="fr-FR"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sp>
        <p:nvSpPr>
          <p:cNvPr id="34819" name="Google Shape;245;g5137556e9b_2_32:notes">
            <a:extLst>
              <a:ext uri="{FF2B5EF4-FFF2-40B4-BE49-F238E27FC236}">
                <a16:creationId xmlns:a16="http://schemas.microsoft.com/office/drawing/2014/main" id="{0647CE36-2CF7-AE49-95AF-02FC33388B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9D46739-F88F-A746-BD6D-3552F758AA0E}" type="slidenum">
              <a:rPr lang="en-US" altLang="fr-FR" sz="1200" smtClean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pPr/>
              <a:t>15</a:t>
            </a:fld>
            <a:endParaRPr lang="fr-FR" altLang="fr-FR" sz="1200">
              <a:solidFill>
                <a:srgbClr val="00000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387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Google Shape;214;p8:notes">
            <a:extLst>
              <a:ext uri="{FF2B5EF4-FFF2-40B4-BE49-F238E27FC236}">
                <a16:creationId xmlns:a16="http://schemas.microsoft.com/office/drawing/2014/main" id="{B71D7CAA-E2CD-C548-8C56-B9426046FB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</a:pPr>
            <a:endParaRPr lang="fr-FR" altLang="fr-FR">
              <a:latin typeface="Corbel" panose="020B0503020204020204" pitchFamily="34" charset="0"/>
              <a:cs typeface="Geneva" panose="020B0503030404040204" pitchFamily="34" charset="0"/>
            </a:endParaRPr>
          </a:p>
        </p:txBody>
      </p:sp>
      <p:sp>
        <p:nvSpPr>
          <p:cNvPr id="30722" name="Google Shape;215;p8:notes">
            <a:extLst>
              <a:ext uri="{FF2B5EF4-FFF2-40B4-BE49-F238E27FC236}">
                <a16:creationId xmlns:a16="http://schemas.microsoft.com/office/drawing/2014/main" id="{E0A7EEB2-C576-2E47-8925-493B36DA17E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1226430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Google Shape;225;p9:notes">
            <a:extLst>
              <a:ext uri="{FF2B5EF4-FFF2-40B4-BE49-F238E27FC236}">
                <a16:creationId xmlns:a16="http://schemas.microsoft.com/office/drawing/2014/main" id="{6C817357-0FE5-0843-9917-B7E859AE8D5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2770" name="Google Shape;226;p9:notes">
            <a:extLst>
              <a:ext uri="{FF2B5EF4-FFF2-40B4-BE49-F238E27FC236}">
                <a16:creationId xmlns:a16="http://schemas.microsoft.com/office/drawing/2014/main" id="{63640C80-CFC1-6240-B2B0-2834C97C2D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  <a:buClr>
                <a:schemeClr val="accent1"/>
              </a:buClr>
              <a:buSzPts val="1200"/>
              <a:buFont typeface="Calibri" panose="020F0502020204030204" pitchFamily="34" charset="0"/>
              <a:buNone/>
            </a:pPr>
            <a:endParaRPr lang="fr-FR" altLang="fr-FR" dirty="0"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sp>
        <p:nvSpPr>
          <p:cNvPr id="32771" name="Google Shape;227;p9:notes">
            <a:extLst>
              <a:ext uri="{FF2B5EF4-FFF2-40B4-BE49-F238E27FC236}">
                <a16:creationId xmlns:a16="http://schemas.microsoft.com/office/drawing/2014/main" id="{E8646403-37A7-3D49-B51A-A5AC209997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280DB8D-163F-E142-ACB9-30A35208EB6C}" type="slidenum">
              <a:rPr lang="en-US" altLang="fr-FR" sz="1200" smtClean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pPr/>
              <a:t>17</a:t>
            </a:fld>
            <a:endParaRPr lang="fr-FR" altLang="fr-FR" sz="1200">
              <a:solidFill>
                <a:srgbClr val="00000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52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2851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969935" y="789554"/>
            <a:ext cx="7124709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1760" y="1979795"/>
            <a:ext cx="6400800" cy="1314450"/>
          </a:xfrm>
        </p:spPr>
        <p:txBody>
          <a:bodyPr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fr-FR" sz="1800" baseline="0" dirty="0" smtClean="0">
                <a:solidFill>
                  <a:srgbClr val="FFF579"/>
                </a:solidFill>
                <a:latin typeface="+mn-lt"/>
                <a:ea typeface="ＭＳ Ｐゴシック" charset="-128"/>
                <a:cs typeface="ＭＳ Ｐゴシック" charset="-128"/>
                <a:sym typeface="Symbol" charset="2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fr-FR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4"/>
            <a:ext cx="1835696" cy="2030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b="1">
              <a:solidFill>
                <a:prstClr val="white"/>
              </a:solidFill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602" y="23579"/>
            <a:ext cx="864220" cy="109701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604" y="3028958"/>
            <a:ext cx="834467" cy="3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30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20272" y="5002020"/>
            <a:ext cx="2133600" cy="162018"/>
          </a:xfrm>
          <a:prstGeom prst="rect">
            <a:avLst/>
          </a:prstGeom>
        </p:spPr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11 Dec 2017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7010400" y="4785996"/>
            <a:ext cx="2133600" cy="211672"/>
          </a:xfrm>
          <a:prstGeom prst="rect">
            <a:avLst/>
          </a:prstGeom>
        </p:spPr>
        <p:txBody>
          <a:bodyPr/>
          <a:lstStyle/>
          <a:p>
            <a:fld id="{8534B11E-6926-4AED-BE15-6DFFBFCE64FB}" type="slidenum">
              <a:rPr lang="fr-FR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784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20272" y="5002020"/>
            <a:ext cx="2133600" cy="162018"/>
          </a:xfrm>
          <a:prstGeom prst="rect">
            <a:avLst/>
          </a:prstGeom>
        </p:spPr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11 Dec 2017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7010400" y="4785996"/>
            <a:ext cx="2133600" cy="211672"/>
          </a:xfrm>
          <a:prstGeom prst="rect">
            <a:avLst/>
          </a:prstGeom>
        </p:spPr>
        <p:txBody>
          <a:bodyPr/>
          <a:lstStyle/>
          <a:p>
            <a:fld id="{8534B11E-6926-4AED-BE15-6DFFBFCE64FB}" type="slidenum">
              <a:rPr lang="fr-FR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289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CELERATE slide content">
  <p:cSld name="1_EXCELERATE slide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1;p3" descr="Excelerate_whitebackground.png">
            <a:extLst>
              <a:ext uri="{FF2B5EF4-FFF2-40B4-BE49-F238E27FC236}">
                <a16:creationId xmlns:a16="http://schemas.microsoft.com/office/drawing/2014/main" id="{77C54183-35A4-F54E-B94C-AE8B1F5661C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7254" y="4580335"/>
            <a:ext cx="1277540" cy="467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oogle Shape;22;p3">
            <a:extLst>
              <a:ext uri="{FF2B5EF4-FFF2-40B4-BE49-F238E27FC236}">
                <a16:creationId xmlns:a16="http://schemas.microsoft.com/office/drawing/2014/main" id="{14A13D0E-2D46-A94D-A468-424DDD67533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3375" y="4580335"/>
            <a:ext cx="739379" cy="467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24;p3">
            <a:extLst>
              <a:ext uri="{FF2B5EF4-FFF2-40B4-BE49-F238E27FC236}">
                <a16:creationId xmlns:a16="http://schemas.microsoft.com/office/drawing/2014/main" id="{74436326-898A-9F44-A5D3-7EB09AABA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2338" y="4927997"/>
            <a:ext cx="2345531" cy="18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9" tIns="34275" rIns="68569" bIns="34275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fr-FR" sz="750">
                <a:solidFill>
                  <a:srgbClr val="595959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FRM, 17th June, Lisbon, Portugal       </a:t>
            </a:r>
            <a:fld id="{A16B1BB8-0161-0046-9BFC-E3CAE8DBA9A0}" type="slidenum">
              <a:rPr lang="en-US" altLang="fr-FR" sz="750">
                <a:solidFill>
                  <a:srgbClr val="595959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pPr/>
              <a:t>‹N°›</a:t>
            </a:fld>
            <a:endParaRPr lang="fr-FR" altLang="fr-FR" sz="750">
              <a:solidFill>
                <a:srgbClr val="595959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533400" y="786161"/>
            <a:ext cx="8153400" cy="3621534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342900" lvl="0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1pPr>
            <a:lvl2pPr marL="685800" lvl="1" indent="-257175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028700" lvl="2" indent="-257175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371600" lvl="3" indent="-257175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539552" y="249492"/>
            <a:ext cx="8153400" cy="432048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6257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p9">
            <a:extLst>
              <a:ext uri="{FF2B5EF4-FFF2-40B4-BE49-F238E27FC236}">
                <a16:creationId xmlns:a16="http://schemas.microsoft.com/office/drawing/2014/main" id="{F1CAD0AF-1527-E445-A9B5-464BCD5CA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685" y="4927997"/>
            <a:ext cx="2002631" cy="18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9" tIns="34275" rIns="68569" bIns="34275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fr-FR" sz="750">
                <a:solidFill>
                  <a:srgbClr val="595959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MTR Meeting. Wed May 10</a:t>
            </a:r>
            <a:r>
              <a:rPr lang="en-US" altLang="fr-FR" sz="750" baseline="30000">
                <a:solidFill>
                  <a:srgbClr val="595959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th</a:t>
            </a:r>
            <a:r>
              <a:rPr lang="en-US" altLang="fr-FR" sz="750">
                <a:solidFill>
                  <a:srgbClr val="595959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, Brussels, Belgium</a:t>
            </a:r>
            <a:endParaRPr lang="fr-FR" altLang="fr-FR" sz="750">
              <a:solidFill>
                <a:srgbClr val="595959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539552" y="249492"/>
            <a:ext cx="8153400" cy="432048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8462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LIXIR-thank-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elixir_helix_200_2.eps">
            <a:extLst>
              <a:ext uri="{FF2B5EF4-FFF2-40B4-BE49-F238E27FC236}">
                <a16:creationId xmlns:a16="http://schemas.microsoft.com/office/drawing/2014/main" id="{02493265-AA39-694D-99CC-74F7769D0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910" y="-20241"/>
            <a:ext cx="9270207" cy="4639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elixir_1_RZ_mac.eps">
            <a:extLst>
              <a:ext uri="{FF2B5EF4-FFF2-40B4-BE49-F238E27FC236}">
                <a16:creationId xmlns:a16="http://schemas.microsoft.com/office/drawing/2014/main" id="{C15D9BE3-5223-5E43-A3BC-3D6D006D6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223" y="3651648"/>
            <a:ext cx="1820465" cy="130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100779DA-DA60-0D45-A96C-80F9E3FC99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775" y="4677966"/>
            <a:ext cx="495300" cy="302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1003A799-DB0E-474E-8C9C-EBB98D9A2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460" y="4083844"/>
            <a:ext cx="2926556" cy="32645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48980" tIns="24490" rIns="48980" bIns="24490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sz="1800" i="1" dirty="0" err="1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www.elixir-europe.org</a:t>
            </a:r>
            <a:endParaRPr lang="en-US" sz="1800" i="1" dirty="0">
              <a:solidFill>
                <a:srgbClr val="003F41"/>
              </a:solidFill>
              <a:latin typeface="Corbel" pitchFamily="34" charset="0"/>
              <a:ea typeface="Geneva" charset="-128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6A7C7B3B-EE4B-5848-9E82-2F1E9C3EA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973" y="4677966"/>
            <a:ext cx="2711053" cy="28029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48980" tIns="24490" rIns="48980" bIns="24490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sz="1500" i="1" dirty="0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@</a:t>
            </a:r>
            <a:r>
              <a:rPr lang="en-US" sz="1500" i="1" dirty="0" err="1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ELIXIREurope</a:t>
            </a:r>
            <a:endParaRPr lang="en-US" sz="1500" i="1" dirty="0">
              <a:solidFill>
                <a:srgbClr val="003F41"/>
              </a:solidFill>
              <a:latin typeface="Corbel" pitchFamily="34" charset="0"/>
              <a:ea typeface="Geneva" charset="-128"/>
            </a:endParaRP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7D142889-3563-384D-960B-E0DA834C01B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1897" y="4677966"/>
            <a:ext cx="414338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B8FA3474-4E21-1A47-B96E-3C6BE4A21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6710" y="4677966"/>
            <a:ext cx="3087290" cy="28029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48980" tIns="24490" rIns="48980" bIns="24490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sz="1500" i="1" dirty="0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/company/elixir-</a:t>
            </a:r>
            <a:r>
              <a:rPr lang="en-US" sz="1500" i="1" dirty="0" err="1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europe</a:t>
            </a:r>
            <a:endParaRPr lang="en-US" sz="1500" i="1" dirty="0">
              <a:solidFill>
                <a:srgbClr val="003F41"/>
              </a:solidFill>
              <a:latin typeface="Corbel" pitchFamily="34" charset="0"/>
              <a:ea typeface="Geneva" charset="-128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83568" y="2733769"/>
            <a:ext cx="7772400" cy="918766"/>
          </a:xfrm>
        </p:spPr>
        <p:txBody>
          <a:bodyPr>
            <a:normAutofit/>
          </a:bodyPr>
          <a:lstStyle>
            <a:lvl1pPr algn="r">
              <a:defRPr sz="3000" b="1">
                <a:solidFill>
                  <a:schemeClr val="tx2">
                    <a:lumMod val="50000"/>
                  </a:schemeClr>
                </a:solidFill>
                <a:latin typeface="Corbel"/>
                <a:cs typeface="Corbel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076057" y="3651870"/>
            <a:ext cx="3384550" cy="270030"/>
          </a:xfrm>
        </p:spPr>
        <p:txBody>
          <a:bodyPr/>
          <a:lstStyle>
            <a:lvl1pPr marL="0" indent="0" algn="r">
              <a:buFontTx/>
              <a:buNone/>
              <a:defRPr sz="13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7116021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00060" indent="-257168">
              <a:buSzPct val="45000"/>
              <a:buFont typeface="Wingdings" panose="05000000000000000000" pitchFamily="2" charset="2"/>
              <a:buChar char=""/>
              <a:defRPr lang="fr-FR" sz="15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>
              <a:defRPr lang="fr-FR" sz="12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3pPr>
            <a:lvl4pPr>
              <a:defRPr lang="fr-FR" sz="105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4pPr>
            <a:lvl5pPr marL="1443002" indent="-128585">
              <a:buFont typeface="Wingdings" panose="05000000000000000000" pitchFamily="2" charset="2"/>
              <a:buChar char="ü"/>
              <a:defRPr lang="fr-FR" sz="9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7010400" y="4786000"/>
            <a:ext cx="2133600" cy="162017"/>
          </a:xfrm>
          <a:prstGeom prst="rect">
            <a:avLst/>
          </a:prstGeom>
        </p:spPr>
        <p:txBody>
          <a:bodyPr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08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1437625"/>
            <a:ext cx="7772400" cy="486054"/>
          </a:xfrm>
        </p:spPr>
        <p:txBody>
          <a:bodyPr anchor="t"/>
          <a:lstStyle>
            <a:lvl1pPr algn="l">
              <a:defRPr sz="1800" b="1" cap="all"/>
            </a:lvl1pPr>
          </a:lstStyle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55576" y="2571750"/>
            <a:ext cx="7920880" cy="1944216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7010400" y="4786000"/>
            <a:ext cx="2133600" cy="162017"/>
          </a:xfrm>
          <a:prstGeom prst="rect">
            <a:avLst/>
          </a:prstGeom>
        </p:spPr>
        <p:txBody>
          <a:bodyPr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  <p:grpSp>
        <p:nvGrpSpPr>
          <p:cNvPr id="6" name="Grouper 5"/>
          <p:cNvGrpSpPr/>
          <p:nvPr userDrawn="1"/>
        </p:nvGrpSpPr>
        <p:grpSpPr>
          <a:xfrm>
            <a:off x="2411760" y="1953379"/>
            <a:ext cx="6732240" cy="564356"/>
            <a:chOff x="2411760" y="2604504"/>
            <a:chExt cx="6732240" cy="752475"/>
          </a:xfrm>
        </p:grpSpPr>
        <p:pic>
          <p:nvPicPr>
            <p:cNvPr id="7" name="Picture 4"/>
            <p:cNvPicPr>
              <a:picLocks noChangeAspect="1" noChangeArrowheads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951155" y="2604504"/>
              <a:ext cx="1192845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6" name="Picture 2" descr="ésultat de recherche d'images pour &quot;big data&quot;"/>
            <p:cNvPicPr>
              <a:picLocks noChangeAspect="1" noChangeArrowheads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11760" y="2604504"/>
              <a:ext cx="2121024" cy="75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ttps://inra-dam-front-resources-cdn.brainsonic.com/ressources/afile/162073-99714-picture_original-2131-0"/>
            <p:cNvPicPr>
              <a:picLocks noChangeAspect="1" noChangeArrowheads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04318" y="2607796"/>
              <a:ext cx="2160240" cy="745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bre Gène, Arbre De Vie, Evolution"/>
            <p:cNvPicPr>
              <a:picLocks noChangeAspect="1" noChangeArrowheads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558" y="2605446"/>
              <a:ext cx="1291818" cy="750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91236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 marL="600060" indent="-257168">
              <a:buSzPct val="45000"/>
              <a:buFont typeface="Wingdings" panose="05000000000000000000" pitchFamily="2" charset="2"/>
              <a:buChar char="u"/>
              <a:defRPr sz="1800"/>
            </a:lvl2pPr>
            <a:lvl3pPr>
              <a:defRPr sz="1500"/>
            </a:lvl3pPr>
            <a:lvl4pPr>
              <a:defRPr sz="1350"/>
            </a:lvl4pPr>
            <a:lvl5pPr marL="1528725" indent="-214308">
              <a:buFont typeface="Wingdings" panose="05000000000000000000" pitchFamily="2" charset="2"/>
              <a:buChar char="ü"/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lang="fr-FR" sz="18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>
              <a:defRPr sz="1500"/>
            </a:lvl3pPr>
            <a:lvl4pPr>
              <a:defRPr sz="1350"/>
            </a:lvl4pPr>
            <a:lvl5pPr marL="1528725" indent="-214308">
              <a:buFont typeface="Wingdings" panose="05000000000000000000" pitchFamily="2" charset="2"/>
              <a:buChar char="ü"/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7010400" y="4786000"/>
            <a:ext cx="2133600" cy="162017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534B11E-6926-4AED-BE15-6DFFBFCE64FB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7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2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2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7010400" y="4786000"/>
            <a:ext cx="2133600" cy="162017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534B11E-6926-4AED-BE15-6DFFBFCE64FB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799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20272" y="4948014"/>
            <a:ext cx="2133600" cy="216024"/>
          </a:xfrm>
          <a:prstGeom prst="rect">
            <a:avLst/>
          </a:prstGeom>
        </p:spPr>
        <p:txBody>
          <a:bodyPr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r>
              <a:rPr lang="fr-FR" dirty="0">
                <a:solidFill>
                  <a:prstClr val="white"/>
                </a:solidFill>
              </a:rPr>
              <a:t>14 Jan 2018</a:t>
            </a:r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7010400" y="4786000"/>
            <a:ext cx="2133600" cy="162017"/>
          </a:xfrm>
          <a:prstGeom prst="rect">
            <a:avLst/>
          </a:prstGeom>
        </p:spPr>
        <p:txBody>
          <a:bodyPr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45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20272" y="4948014"/>
            <a:ext cx="2133600" cy="216024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>
                <a:solidFill>
                  <a:prstClr val="white"/>
                </a:solidFill>
              </a:rPr>
              <a:t>14 Jan 2018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7010400" y="4786000"/>
            <a:ext cx="2133600" cy="162017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534B11E-6926-4AED-BE15-6DFFBFCE64FB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39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1" y="204791"/>
            <a:ext cx="5111751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20272" y="4948014"/>
            <a:ext cx="2133600" cy="216024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>
                <a:solidFill>
                  <a:prstClr val="white"/>
                </a:solidFill>
              </a:rPr>
              <a:t>11 Dec 2017</a:t>
            </a:r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7010400" y="4786000"/>
            <a:ext cx="2133600" cy="162017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534B11E-6926-4AED-BE15-6DFFBFCE64FB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780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7020272" y="5002020"/>
            <a:ext cx="2133600" cy="162018"/>
          </a:xfrm>
          <a:prstGeom prst="rect">
            <a:avLst/>
          </a:prstGeom>
        </p:spPr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11 Dec 2017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7010400" y="4785996"/>
            <a:ext cx="2133600" cy="211672"/>
          </a:xfrm>
          <a:prstGeom prst="rect">
            <a:avLst/>
          </a:prstGeom>
        </p:spPr>
        <p:txBody>
          <a:bodyPr/>
          <a:lstStyle/>
          <a:p>
            <a:fld id="{8534B11E-6926-4AED-BE15-6DFFBFCE64FB}" type="slidenum">
              <a:rPr lang="fr-FR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534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4791312"/>
            <a:ext cx="9144000" cy="3620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>
              <a:solidFill>
                <a:prstClr val="white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46051" y="0"/>
            <a:ext cx="8240751" cy="68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1520" y="843559"/>
            <a:ext cx="8712968" cy="375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marL="557199" lvl="1" indent="-21430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AB3D"/>
              </a:buClr>
              <a:buSzPct val="45000"/>
              <a:buFont typeface="Wingdings" pitchFamily="2" charset="2"/>
              <a:buChar char="u"/>
            </a:pPr>
            <a:r>
              <a:rPr lang="fr-FR" dirty="0"/>
              <a:t>Deuxième niveau</a:t>
            </a:r>
          </a:p>
          <a:p>
            <a:pPr marL="857228" lvl="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AB3D"/>
              </a:buClr>
              <a:buSzPct val="50000"/>
              <a:buFont typeface="Wingdings" pitchFamily="2" charset="2"/>
              <a:buChar char="n"/>
            </a:pPr>
            <a:r>
              <a:rPr lang="fr-FR" dirty="0"/>
              <a:t>Troisième niveau</a:t>
            </a:r>
          </a:p>
          <a:p>
            <a:pPr marL="1171546" lvl="3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AB3D"/>
              </a:buClr>
              <a:buSzPct val="80000"/>
              <a:buFont typeface="Wingdings" pitchFamily="2" charset="2"/>
              <a:buChar char="«"/>
            </a:pPr>
            <a:r>
              <a:rPr lang="fr-FR" dirty="0"/>
              <a:t>Quatrième niveau</a:t>
            </a:r>
          </a:p>
          <a:p>
            <a:pPr marL="1485863" lvl="4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AB3D"/>
              </a:buClr>
              <a:buChar char="•"/>
            </a:pPr>
            <a:r>
              <a:rPr lang="fr-FR" dirty="0"/>
              <a:t>Cinquième niveau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539554" y="4870762"/>
            <a:ext cx="413690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675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Cyril Pommier / </a:t>
            </a:r>
            <a:r>
              <a:rPr lang="fr-FR" sz="675" b="1" dirty="0">
                <a:solidFill>
                  <a:srgbClr val="C5DD01"/>
                </a:solidFill>
                <a:latin typeface="Arial" pitchFamily="34" charset="0"/>
                <a:cs typeface="Arial" pitchFamily="34" charset="0"/>
              </a:rPr>
              <a:t>Plant </a:t>
            </a:r>
            <a:r>
              <a:rPr lang="fr-FR" sz="675" b="1" dirty="0" err="1">
                <a:solidFill>
                  <a:srgbClr val="C5DD01"/>
                </a:solidFill>
                <a:latin typeface="Arial" pitchFamily="34" charset="0"/>
                <a:cs typeface="Arial" pitchFamily="34" charset="0"/>
              </a:rPr>
              <a:t>Phenotype</a:t>
            </a:r>
            <a:r>
              <a:rPr lang="fr-FR" sz="675" b="1" dirty="0">
                <a:solidFill>
                  <a:srgbClr val="C5DD01"/>
                </a:solidFill>
                <a:latin typeface="Arial" pitchFamily="34" charset="0"/>
                <a:cs typeface="Arial" pitchFamily="34" charset="0"/>
              </a:rPr>
              <a:t> data infrastructures</a:t>
            </a:r>
          </a:p>
        </p:txBody>
      </p:sp>
      <p:sp>
        <p:nvSpPr>
          <p:cNvPr id="9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020272" y="4948014"/>
            <a:ext cx="2133600" cy="216024"/>
          </a:xfrm>
          <a:prstGeom prst="rect">
            <a:avLst/>
          </a:prstGeom>
        </p:spPr>
        <p:txBody>
          <a:bodyPr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r>
              <a:rPr lang="fr-FR" dirty="0">
                <a:solidFill>
                  <a:prstClr val="white"/>
                </a:solidFill>
              </a:rPr>
              <a:t>24 July 2019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1662D42F-F1BC-2F48-8AFE-5A7E4A2120A7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777" y="4775400"/>
            <a:ext cx="470021" cy="35285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72BFD30-46DA-F245-8B15-66EC2041EEDB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786" y="55989"/>
            <a:ext cx="1162408" cy="87264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5DAF615-5A9B-D347-9556-4F413236448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1186" y="208389"/>
            <a:ext cx="1162408" cy="87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8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4" r:id="rId12"/>
    <p:sldLayoutId id="2147483766" r:id="rId13"/>
    <p:sldLayoutId id="2147483767" r:id="rId14"/>
  </p:sldLayoutIdLst>
  <p:hf hdr="0" ftr="0"/>
  <p:txStyles>
    <p:titleStyle>
      <a:lvl1pPr algn="ctr" defTabSz="685783" rtl="0" eaLnBrk="1" latinLnBrk="0" hangingPunct="1">
        <a:spcBef>
          <a:spcPct val="0"/>
        </a:spcBef>
        <a:buNone/>
        <a:defRPr lang="fr-FR" sz="2400" b="1" kern="1200" dirty="0" smtClean="0">
          <a:solidFill>
            <a:schemeClr val="tx2"/>
          </a:solidFill>
          <a:latin typeface="+mj-lt"/>
          <a:ea typeface="ＭＳ Ｐゴシック" charset="-128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lang="fr-FR" sz="1800" kern="1200" dirty="0" smtClean="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342892" indent="0" algn="l" defTabSz="685783" rtl="0" eaLnBrk="1" latinLnBrk="0" hangingPunct="1">
        <a:spcBef>
          <a:spcPct val="20000"/>
        </a:spcBef>
        <a:buClr>
          <a:schemeClr val="tx2"/>
        </a:buClr>
        <a:buFontTx/>
        <a:buNone/>
        <a:defRPr lang="fr-FR" sz="1500" b="1" kern="1200" dirty="0" smtClean="0">
          <a:solidFill>
            <a:srgbClr val="656565"/>
          </a:solidFill>
          <a:latin typeface="+mn-lt"/>
          <a:ea typeface="ＭＳ Ｐゴシック" charset="-128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lang="fr-FR" sz="1200" b="1" kern="1200" dirty="0" smtClean="0">
          <a:solidFill>
            <a:srgbClr val="656565"/>
          </a:solidFill>
          <a:latin typeface="+mn-lt"/>
          <a:ea typeface="ＭＳ Ｐゴシック" charset="-128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lang="fr-FR" sz="1050" b="1" kern="1200" dirty="0" smtClean="0">
          <a:solidFill>
            <a:srgbClr val="656565"/>
          </a:solidFill>
          <a:latin typeface="+mn-lt"/>
          <a:ea typeface="ＭＳ Ｐゴシック" charset="-128"/>
          <a:cs typeface="+mn-cs"/>
        </a:defRPr>
      </a:lvl4pPr>
      <a:lvl5pPr marL="1314417" indent="0" algn="l" defTabSz="685783" rtl="0" eaLnBrk="1" latinLnBrk="0" hangingPunct="1">
        <a:spcBef>
          <a:spcPct val="20000"/>
        </a:spcBef>
        <a:buClr>
          <a:schemeClr val="tx2"/>
        </a:buClr>
        <a:buFont typeface="Arial" pitchFamily="34" charset="0"/>
        <a:buNone/>
        <a:defRPr lang="fr-FR" sz="1050" b="1" kern="1200" dirty="0" smtClean="0">
          <a:solidFill>
            <a:srgbClr val="656565"/>
          </a:solidFill>
          <a:latin typeface="+mn-lt"/>
          <a:ea typeface="ＭＳ Ｐゴシック" charset="-128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13" Type="http://schemas.openxmlformats.org/officeDocument/2006/relationships/image" Target="../media/image49.tiff"/><Relationship Id="rId18" Type="http://schemas.openxmlformats.org/officeDocument/2006/relationships/image" Target="../media/image52.tiff"/><Relationship Id="rId3" Type="http://schemas.openxmlformats.org/officeDocument/2006/relationships/image" Target="../media/image39.jpg"/><Relationship Id="rId21" Type="http://schemas.openxmlformats.org/officeDocument/2006/relationships/image" Target="../media/image55.png"/><Relationship Id="rId7" Type="http://schemas.openxmlformats.org/officeDocument/2006/relationships/image" Target="../media/image43.jpeg"/><Relationship Id="rId12" Type="http://schemas.openxmlformats.org/officeDocument/2006/relationships/image" Target="../media/image48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bioversityinternational.org/" TargetMode="External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6.tiff"/><Relationship Id="rId19" Type="http://schemas.openxmlformats.org/officeDocument/2006/relationships/image" Target="../media/image53.jpeg"/><Relationship Id="rId4" Type="http://schemas.openxmlformats.org/officeDocument/2006/relationships/image" Target="../media/image40.png"/><Relationship Id="rId9" Type="http://schemas.openxmlformats.org/officeDocument/2006/relationships/image" Target="../media/image45.tiff"/><Relationship Id="rId14" Type="http://schemas.openxmlformats.org/officeDocument/2006/relationships/hyperlink" Target="http://www.fao.org/" TargetMode="External"/><Relationship Id="rId22" Type="http://schemas.openxmlformats.org/officeDocument/2006/relationships/image" Target="../media/image56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wheatis.org/DataStandards.php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tiff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appe.org/" TargetMode="External"/><Relationship Id="rId5" Type="http://schemas.openxmlformats.org/officeDocument/2006/relationships/hyperlink" Target="http://www.brapi.org/" TargetMode="External"/><Relationship Id="rId4" Type="http://schemas.openxmlformats.org/officeDocument/2006/relationships/image" Target="../media/image60.pn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appe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hyperlink" Target="http://agroportal.lirmm.fr/ontologies/PPEO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13" Type="http://schemas.openxmlformats.org/officeDocument/2006/relationships/image" Target="../media/image90.jpeg"/><Relationship Id="rId3" Type="http://schemas.openxmlformats.org/officeDocument/2006/relationships/hyperlink" Target="http://brapi.org/" TargetMode="External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gif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10" Type="http://schemas.openxmlformats.org/officeDocument/2006/relationships/image" Target="../media/image87.png"/><Relationship Id="rId4" Type="http://schemas.openxmlformats.org/officeDocument/2006/relationships/hyperlink" Target="https://www.brapi.org/brapps.php" TargetMode="External"/><Relationship Id="rId9" Type="http://schemas.openxmlformats.org/officeDocument/2006/relationships/image" Target="../media/image86.jpeg"/><Relationship Id="rId14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4.png"/><Relationship Id="rId3" Type="http://schemas.openxmlformats.org/officeDocument/2006/relationships/image" Target="../media/image93.png"/><Relationship Id="rId21" Type="http://schemas.openxmlformats.org/officeDocument/2006/relationships/image" Target="../media/image110.jpeg"/><Relationship Id="rId7" Type="http://schemas.openxmlformats.org/officeDocument/2006/relationships/image" Target="../media/image97.jpe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3.tif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0.jpeg"/><Relationship Id="rId24" Type="http://schemas.openxmlformats.org/officeDocument/2006/relationships/image" Target="../media/image12.emf"/><Relationship Id="rId5" Type="http://schemas.openxmlformats.org/officeDocument/2006/relationships/image" Target="../media/image95.png"/><Relationship Id="rId15" Type="http://schemas.openxmlformats.org/officeDocument/2006/relationships/image" Target="../media/image104.jpeg"/><Relationship Id="rId23" Type="http://schemas.openxmlformats.org/officeDocument/2006/relationships/image" Target="../media/image112.jpe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4.jpe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Phenotyping</a:t>
            </a:r>
            <a:r>
              <a:rPr lang="fr-FR" dirty="0"/>
              <a:t> infrastructure: Breeding API &amp; MIAPPE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91915" y="2301720"/>
            <a:ext cx="4800600" cy="1314450"/>
          </a:xfrm>
        </p:spPr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data standards to publication and data </a:t>
            </a:r>
            <a:r>
              <a:rPr lang="fr-FR" dirty="0" err="1"/>
              <a:t>discovery</a:t>
            </a:r>
            <a:r>
              <a:rPr lang="fr-FR" dirty="0"/>
              <a:t> in global </a:t>
            </a:r>
            <a:r>
              <a:rPr lang="fr-FR" dirty="0" err="1"/>
              <a:t>databases</a:t>
            </a:r>
            <a:r>
              <a:rPr lang="fr-FR" dirty="0"/>
              <a:t> </a:t>
            </a:r>
            <a:r>
              <a:rPr lang="fr-FR" dirty="0" err="1"/>
              <a:t>federations</a:t>
            </a:r>
            <a:endParaRPr lang="fr-FR" dirty="0"/>
          </a:p>
        </p:txBody>
      </p:sp>
      <p:sp>
        <p:nvSpPr>
          <p:cNvPr id="4" name="Espace réservé de la date 3"/>
          <p:cNvSpPr txBox="1">
            <a:spLocks/>
          </p:cNvSpPr>
          <p:nvPr/>
        </p:nvSpPr>
        <p:spPr>
          <a:xfrm>
            <a:off x="6408204" y="4948014"/>
            <a:ext cx="1600200" cy="216024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83">
              <a:buClrTx/>
            </a:pPr>
            <a:r>
              <a:rPr lang="fr-FR" sz="1050">
                <a:solidFill>
                  <a:prstClr val="white"/>
                </a:solidFill>
                <a:latin typeface="Calibri"/>
              </a:rPr>
              <a:t>14 Jan 2018</a:t>
            </a:r>
            <a:endParaRPr lang="fr-FR" sz="105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80B02C-9D5A-B749-863A-168B36FCB8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79888"/>
            <a:ext cx="961059" cy="336251"/>
          </a:xfrm>
          <a:prstGeom prst="rect">
            <a:avLst/>
          </a:prstGeom>
        </p:spPr>
      </p:pic>
      <p:pic>
        <p:nvPicPr>
          <p:cNvPr id="6" name="Image 7" descr="logoURGI_422X295.png">
            <a:extLst>
              <a:ext uri="{FF2B5EF4-FFF2-40B4-BE49-F238E27FC236}">
                <a16:creationId xmlns:a16="http://schemas.microsoft.com/office/drawing/2014/main" id="{DA4C39AD-275A-EC4B-8D6F-D8D921432A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9600" y="2553"/>
            <a:ext cx="868514" cy="544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574FCF-9B38-2744-85E9-EB73330B26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437" y="70279"/>
            <a:ext cx="812820" cy="304261"/>
          </a:xfrm>
          <a:prstGeom prst="rect">
            <a:avLst/>
          </a:prstGeom>
        </p:spPr>
      </p:pic>
      <p:pic>
        <p:nvPicPr>
          <p:cNvPr id="8" name="Picture 4" descr="elixir_1_RZ_mac.eps">
            <a:extLst>
              <a:ext uri="{FF2B5EF4-FFF2-40B4-BE49-F238E27FC236}">
                <a16:creationId xmlns:a16="http://schemas.microsoft.com/office/drawing/2014/main" id="{D426DE8A-35F9-DF48-8DC1-DC8FD9A09D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73425" y="41267"/>
            <a:ext cx="504492" cy="362284"/>
          </a:xfrm>
          <a:prstGeom prst="rect">
            <a:avLst/>
          </a:prstGeom>
          <a:noFill/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664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Plant Data </a:t>
            </a:r>
            <a:r>
              <a:rPr lang="fr-FR" dirty="0" err="1"/>
              <a:t>StandardS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10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4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Shape 113"/>
          <p:cNvCxnSpPr>
            <a:stCxn id="152" idx="3"/>
            <a:endCxn id="114" idx="7"/>
          </p:cNvCxnSpPr>
          <p:nvPr/>
        </p:nvCxnSpPr>
        <p:spPr>
          <a:xfrm flipH="1">
            <a:off x="3500312" y="2231896"/>
            <a:ext cx="860449" cy="357696"/>
          </a:xfrm>
          <a:prstGeom prst="straightConnector1">
            <a:avLst/>
          </a:prstGeom>
          <a:noFill/>
          <a:ln w="38100" cap="flat" cmpd="sng">
            <a:solidFill>
              <a:srgbClr val="347C2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6" name="Shape 116"/>
          <p:cNvCxnSpPr>
            <a:stCxn id="117" idx="6"/>
            <a:endCxn id="152" idx="5"/>
          </p:cNvCxnSpPr>
          <p:nvPr/>
        </p:nvCxnSpPr>
        <p:spPr>
          <a:xfrm flipH="1" flipV="1">
            <a:off x="4901698" y="2231896"/>
            <a:ext cx="346523" cy="229848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19" name="Shape 119"/>
          <p:cNvGrpSpPr/>
          <p:nvPr/>
        </p:nvGrpSpPr>
        <p:grpSpPr>
          <a:xfrm>
            <a:off x="6624228" y="598013"/>
            <a:ext cx="1338975" cy="895481"/>
            <a:chOff x="7358600" y="2877575"/>
            <a:chExt cx="1785300" cy="1193975"/>
          </a:xfrm>
        </p:grpSpPr>
        <p:sp>
          <p:nvSpPr>
            <p:cNvPr id="120" name="Shape 120"/>
            <p:cNvSpPr/>
            <p:nvPr/>
          </p:nvSpPr>
          <p:spPr>
            <a:xfrm rot="-5400000" flipH="1">
              <a:off x="7694662" y="2626900"/>
              <a:ext cx="1192800" cy="16965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endParaRPr sz="1350" b="1" kern="1200"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21" name="Shape 121"/>
            <p:cNvSpPr txBox="1"/>
            <p:nvPr/>
          </p:nvSpPr>
          <p:spPr>
            <a:xfrm>
              <a:off x="7358600" y="2877575"/>
              <a:ext cx="1785300" cy="11928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r"/>
              <a:r>
                <a:rPr lang="fr" sz="2250" b="1" kern="1200">
                  <a:solidFill>
                    <a:srgbClr val="F79646"/>
                  </a:solidFill>
                  <a:latin typeface="Calibri"/>
                  <a:ea typeface="Calibri"/>
                  <a:cs typeface="Calibri"/>
                  <a:sym typeface="Calibri"/>
                </a:rPr>
                <a:t>European </a:t>
              </a:r>
            </a:p>
            <a:p>
              <a:pPr algn="r"/>
              <a:r>
                <a:rPr lang="fr" sz="2250" b="1" kern="1200">
                  <a:solidFill>
                    <a:srgbClr val="F79646"/>
                  </a:solidFill>
                  <a:latin typeface="Calibri"/>
                  <a:ea typeface="Calibri"/>
                  <a:cs typeface="Calibri"/>
                  <a:sym typeface="Calibri"/>
                </a:rPr>
                <a:t>Networks</a:t>
              </a:r>
            </a:p>
          </p:txBody>
        </p:sp>
      </p:grpSp>
      <p:cxnSp>
        <p:nvCxnSpPr>
          <p:cNvPr id="122" name="Shape 122"/>
          <p:cNvCxnSpPr>
            <a:stCxn id="123" idx="4"/>
            <a:endCxn id="124" idx="0"/>
          </p:cNvCxnSpPr>
          <p:nvPr/>
        </p:nvCxnSpPr>
        <p:spPr>
          <a:xfrm>
            <a:off x="5056492" y="735356"/>
            <a:ext cx="227057" cy="431214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 flipH="1">
            <a:off x="5896165" y="687920"/>
            <a:ext cx="328705" cy="30201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 kern="120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6" name="Shape 126"/>
          <p:cNvSpPr/>
          <p:nvPr/>
        </p:nvSpPr>
        <p:spPr>
          <a:xfrm flipH="1">
            <a:off x="5910624" y="1520597"/>
            <a:ext cx="328705" cy="3020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 kern="120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3" name="Shape 123"/>
          <p:cNvSpPr/>
          <p:nvPr/>
        </p:nvSpPr>
        <p:spPr>
          <a:xfrm flipH="1">
            <a:off x="4892140" y="433336"/>
            <a:ext cx="328705" cy="3020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 kern="120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4" name="Shape 124"/>
          <p:cNvSpPr/>
          <p:nvPr/>
        </p:nvSpPr>
        <p:spPr>
          <a:xfrm rot="269393" flipH="1">
            <a:off x="5107417" y="1166107"/>
            <a:ext cx="328628" cy="3019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 kern="120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cxnSp>
        <p:nvCxnSpPr>
          <p:cNvPr id="127" name="Shape 127"/>
          <p:cNvCxnSpPr>
            <a:stCxn id="126" idx="6"/>
            <a:endCxn id="124" idx="2"/>
          </p:cNvCxnSpPr>
          <p:nvPr/>
        </p:nvCxnSpPr>
        <p:spPr>
          <a:xfrm flipH="1" flipV="1">
            <a:off x="5435542" y="1329944"/>
            <a:ext cx="475082" cy="341663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" name="Shape 128"/>
          <p:cNvCxnSpPr>
            <a:stCxn id="125" idx="5"/>
            <a:endCxn id="124" idx="1"/>
          </p:cNvCxnSpPr>
          <p:nvPr/>
        </p:nvCxnSpPr>
        <p:spPr>
          <a:xfrm flipH="1">
            <a:off x="5395919" y="945709"/>
            <a:ext cx="548384" cy="27404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" name="Shape 129"/>
          <p:cNvCxnSpPr>
            <a:stCxn id="125" idx="7"/>
            <a:endCxn id="123" idx="2"/>
          </p:cNvCxnSpPr>
          <p:nvPr/>
        </p:nvCxnSpPr>
        <p:spPr>
          <a:xfrm flipH="1" flipV="1">
            <a:off x="5220845" y="584347"/>
            <a:ext cx="723458" cy="147803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0" name="Shape 130"/>
          <p:cNvCxnSpPr>
            <a:stCxn id="126" idx="0"/>
            <a:endCxn id="125" idx="4"/>
          </p:cNvCxnSpPr>
          <p:nvPr/>
        </p:nvCxnSpPr>
        <p:spPr>
          <a:xfrm flipH="1" flipV="1">
            <a:off x="6060517" y="989939"/>
            <a:ext cx="14459" cy="530658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" name="Shape 131"/>
          <p:cNvCxnSpPr>
            <a:stCxn id="132" idx="4"/>
            <a:endCxn id="133" idx="0"/>
          </p:cNvCxnSpPr>
          <p:nvPr/>
        </p:nvCxnSpPr>
        <p:spPr>
          <a:xfrm>
            <a:off x="3771209" y="866245"/>
            <a:ext cx="16856" cy="28056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4" name="Shape 134"/>
          <p:cNvSpPr/>
          <p:nvPr/>
        </p:nvSpPr>
        <p:spPr>
          <a:xfrm>
            <a:off x="2930340" y="950030"/>
            <a:ext cx="328705" cy="3020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 kern="120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3606857" y="564225"/>
            <a:ext cx="328705" cy="302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 kern="120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33" name="Shape 133"/>
          <p:cNvSpPr/>
          <p:nvPr/>
        </p:nvSpPr>
        <p:spPr>
          <a:xfrm rot="-607708">
            <a:off x="3650265" y="1144456"/>
            <a:ext cx="328713" cy="3020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 kern="120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cxnSp>
        <p:nvCxnSpPr>
          <p:cNvPr id="135" name="Shape 135"/>
          <p:cNvCxnSpPr>
            <a:stCxn id="136" idx="7"/>
            <a:endCxn id="152" idx="3"/>
          </p:cNvCxnSpPr>
          <p:nvPr/>
        </p:nvCxnSpPr>
        <p:spPr>
          <a:xfrm>
            <a:off x="3175303" y="2118871"/>
            <a:ext cx="1185458" cy="113025"/>
          </a:xfrm>
          <a:prstGeom prst="straightConnector1">
            <a:avLst/>
          </a:prstGeom>
          <a:noFill/>
          <a:ln w="38100" cap="flat" cmpd="sng">
            <a:solidFill>
              <a:srgbClr val="347C2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7" name="Shape 137"/>
          <p:cNvCxnSpPr>
            <a:stCxn id="134" idx="5"/>
            <a:endCxn id="133" idx="1"/>
          </p:cNvCxnSpPr>
          <p:nvPr/>
        </p:nvCxnSpPr>
        <p:spPr>
          <a:xfrm>
            <a:off x="3210906" y="1207819"/>
            <a:ext cx="470531" cy="296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8" name="Shape 138"/>
          <p:cNvCxnSpPr>
            <a:stCxn id="134" idx="7"/>
            <a:endCxn id="132" idx="2"/>
          </p:cNvCxnSpPr>
          <p:nvPr/>
        </p:nvCxnSpPr>
        <p:spPr>
          <a:xfrm flipV="1">
            <a:off x="3210906" y="715236"/>
            <a:ext cx="395951" cy="27902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9" name="Shape 139"/>
          <p:cNvCxnSpPr>
            <a:stCxn id="124" idx="6"/>
            <a:endCxn id="133" idx="6"/>
          </p:cNvCxnSpPr>
          <p:nvPr/>
        </p:nvCxnSpPr>
        <p:spPr>
          <a:xfrm flipH="1" flipV="1">
            <a:off x="3976417" y="1266567"/>
            <a:ext cx="1131504" cy="37651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42" name="Shape 142" descr="http://ist.blogs.inra.fr/wdi/wp-content/uploads/sites/8/2015/07/logo_wheatI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0225" y="3487202"/>
            <a:ext cx="793487" cy="36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 descr="Wheat Initiative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0541" y="3835220"/>
            <a:ext cx="786927" cy="361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905" y="2115018"/>
            <a:ext cx="1089340" cy="51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0282" y="2855913"/>
            <a:ext cx="729542" cy="535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Shape 148"/>
          <p:cNvGrpSpPr/>
          <p:nvPr/>
        </p:nvGrpSpPr>
        <p:grpSpPr>
          <a:xfrm>
            <a:off x="1223328" y="598463"/>
            <a:ext cx="1350450" cy="894600"/>
            <a:chOff x="-17112" y="2872975"/>
            <a:chExt cx="1800600" cy="1192800"/>
          </a:xfrm>
        </p:grpSpPr>
        <p:sp>
          <p:nvSpPr>
            <p:cNvPr id="149" name="Shape 149"/>
            <p:cNvSpPr/>
            <p:nvPr/>
          </p:nvSpPr>
          <p:spPr>
            <a:xfrm rot="5400000">
              <a:off x="241687" y="2621125"/>
              <a:ext cx="1192800" cy="16965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endParaRPr sz="1350" b="1" kern="1200"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50" name="Shape 150"/>
            <p:cNvSpPr txBox="1"/>
            <p:nvPr/>
          </p:nvSpPr>
          <p:spPr>
            <a:xfrm>
              <a:off x="-17112" y="2880525"/>
              <a:ext cx="1800600" cy="11721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r>
                <a:rPr lang="fr-FR" sz="2250" b="1" kern="1200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rPr>
                <a:t>National</a:t>
              </a:r>
              <a:endParaRPr lang="fr-FR" sz="2250" b="1" kern="1200" dirty="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r>
                <a:rPr lang="fr" sz="2250" b="1" kern="1200" dirty="0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rPr>
                <a:t>Networks</a:t>
              </a:r>
            </a:p>
          </p:txBody>
        </p:sp>
      </p:grpSp>
      <p:cxnSp>
        <p:nvCxnSpPr>
          <p:cNvPr id="151" name="Shape 151"/>
          <p:cNvCxnSpPr>
            <a:stCxn id="124" idx="4"/>
            <a:endCxn id="152" idx="7"/>
          </p:cNvCxnSpPr>
          <p:nvPr/>
        </p:nvCxnSpPr>
        <p:spPr>
          <a:xfrm flipH="1">
            <a:off x="4901697" y="1467592"/>
            <a:ext cx="358215" cy="223367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3" name="Shape 153"/>
          <p:cNvCxnSpPr>
            <a:stCxn id="133" idx="4"/>
            <a:endCxn id="152" idx="1"/>
          </p:cNvCxnSpPr>
          <p:nvPr/>
        </p:nvCxnSpPr>
        <p:spPr>
          <a:xfrm>
            <a:off x="3841178" y="1444129"/>
            <a:ext cx="519582" cy="24683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6" name="Shape 136"/>
          <p:cNvSpPr/>
          <p:nvPr/>
        </p:nvSpPr>
        <p:spPr>
          <a:xfrm rot="1702656">
            <a:off x="2857972" y="2006583"/>
            <a:ext cx="328682" cy="301998"/>
          </a:xfrm>
          <a:prstGeom prst="ellipse">
            <a:avLst/>
          </a:prstGeom>
          <a:solidFill>
            <a:srgbClr val="347C2C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 kern="120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17" name="Shape 117"/>
          <p:cNvSpPr/>
          <p:nvPr/>
        </p:nvSpPr>
        <p:spPr>
          <a:xfrm rot="873229" flipH="1">
            <a:off x="5242946" y="2352030"/>
            <a:ext cx="328715" cy="30202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 kern="120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grpSp>
        <p:nvGrpSpPr>
          <p:cNvPr id="160" name="Shape 160"/>
          <p:cNvGrpSpPr/>
          <p:nvPr/>
        </p:nvGrpSpPr>
        <p:grpSpPr>
          <a:xfrm>
            <a:off x="1169622" y="2525681"/>
            <a:ext cx="1350459" cy="894600"/>
            <a:chOff x="-10162" y="2872975"/>
            <a:chExt cx="1800612" cy="1192800"/>
          </a:xfrm>
        </p:grpSpPr>
        <p:sp>
          <p:nvSpPr>
            <p:cNvPr id="161" name="Shape 161"/>
            <p:cNvSpPr/>
            <p:nvPr/>
          </p:nvSpPr>
          <p:spPr>
            <a:xfrm rot="5400000">
              <a:off x="241687" y="2621125"/>
              <a:ext cx="1192800" cy="16965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endParaRPr sz="1350" b="1" kern="1200"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62" name="Shape 162"/>
            <p:cNvSpPr txBox="1"/>
            <p:nvPr/>
          </p:nvSpPr>
          <p:spPr>
            <a:xfrm>
              <a:off x="-10150" y="2880525"/>
              <a:ext cx="1800600" cy="11721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r>
                <a:rPr lang="fr" sz="2250" b="1" kern="1200">
                  <a:solidFill>
                    <a:srgbClr val="347C2C"/>
                  </a:solidFill>
                  <a:latin typeface="Calibri"/>
                  <a:ea typeface="Calibri"/>
                  <a:cs typeface="Calibri"/>
                  <a:sym typeface="Calibri"/>
                </a:rPr>
                <a:t>Global Networks</a:t>
              </a:r>
            </a:p>
          </p:txBody>
        </p:sp>
      </p:grpSp>
      <p:sp>
        <p:nvSpPr>
          <p:cNvPr id="114" name="Shape 114"/>
          <p:cNvSpPr/>
          <p:nvPr/>
        </p:nvSpPr>
        <p:spPr>
          <a:xfrm rot="553353">
            <a:off x="3204074" y="2525343"/>
            <a:ext cx="328770" cy="302080"/>
          </a:xfrm>
          <a:prstGeom prst="ellipse">
            <a:avLst/>
          </a:prstGeom>
          <a:solidFill>
            <a:srgbClr val="347C2C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 kern="120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cxnSp>
        <p:nvCxnSpPr>
          <p:cNvPr id="163" name="Shape 163"/>
          <p:cNvCxnSpPr>
            <a:stCxn id="136" idx="5"/>
            <a:endCxn id="114" idx="1"/>
          </p:cNvCxnSpPr>
          <p:nvPr/>
        </p:nvCxnSpPr>
        <p:spPr>
          <a:xfrm>
            <a:off x="3073809" y="2306755"/>
            <a:ext cx="197032" cy="245579"/>
          </a:xfrm>
          <a:prstGeom prst="straightConnector1">
            <a:avLst/>
          </a:prstGeom>
          <a:noFill/>
          <a:ln w="38100" cap="flat" cmpd="sng">
            <a:solidFill>
              <a:srgbClr val="347C2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152" name="Shape 152"/>
          <p:cNvSpPr/>
          <p:nvPr/>
        </p:nvSpPr>
        <p:spPr>
          <a:xfrm>
            <a:off x="4248729" y="1578927"/>
            <a:ext cx="765001" cy="765001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350" kern="120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pic>
        <p:nvPicPr>
          <p:cNvPr id="57" name="Picture 4" descr="C:\Users\cnodet\Documents\IT\AMAIZING v  03082012\WP9 dissemination\outils comm\logos haute def\logo amaizing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658" y="1883666"/>
            <a:ext cx="410165" cy="247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668" y="1517561"/>
            <a:ext cx="508138" cy="27763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985" y="2219993"/>
            <a:ext cx="535511" cy="31094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2191" y="2257867"/>
            <a:ext cx="841046" cy="227987"/>
          </a:xfrm>
          <a:prstGeom prst="rect">
            <a:avLst/>
          </a:prstGeom>
        </p:spPr>
      </p:pic>
      <p:sp>
        <p:nvSpPr>
          <p:cNvPr id="60" name="Shape 115"/>
          <p:cNvSpPr/>
          <p:nvPr/>
        </p:nvSpPr>
        <p:spPr>
          <a:xfrm>
            <a:off x="2560372" y="2840319"/>
            <a:ext cx="4471826" cy="1901807"/>
          </a:xfrm>
          <a:prstGeom prst="round2SameRect">
            <a:avLst>
              <a:gd name="adj1" fmla="val 18051"/>
              <a:gd name="adj2" fmla="val 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0" rIns="68569" bIns="68569" anchor="t" anchorCtr="0">
            <a:noAutofit/>
          </a:bodyPr>
          <a:lstStyle/>
          <a:p>
            <a:pPr algn="ctr"/>
            <a:r>
              <a:rPr lang="fr" sz="1500" b="1" dirty="0"/>
              <a:t>International </a:t>
            </a:r>
            <a:r>
              <a:rPr lang="fr-FR" sz="1500" b="1" dirty="0"/>
              <a:t>data </a:t>
            </a:r>
            <a:r>
              <a:rPr lang="fr" sz="1500" b="1" dirty="0"/>
              <a:t>standards</a:t>
            </a:r>
          </a:p>
        </p:txBody>
      </p:sp>
      <p:pic>
        <p:nvPicPr>
          <p:cNvPr id="61" name="Shape 144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9710" y="3289207"/>
            <a:ext cx="1160774" cy="34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64" descr="http://www.cropontology.org/images/Crop_Ontology_logo.png"/>
          <p:cNvPicPr preferRelativeResize="0"/>
          <p:nvPr/>
        </p:nvPicPr>
        <p:blipFill rotWithShape="1"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5085" y="3855853"/>
            <a:ext cx="1214775" cy="4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Image 6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7220" y="3439249"/>
            <a:ext cx="1129545" cy="289505"/>
          </a:xfrm>
          <a:prstGeom prst="rect">
            <a:avLst/>
          </a:prstGeom>
        </p:spPr>
      </p:pic>
      <p:sp>
        <p:nvSpPr>
          <p:cNvPr id="65" name="ZoneTexte 64"/>
          <p:cNvSpPr txBox="1"/>
          <p:nvPr/>
        </p:nvSpPr>
        <p:spPr>
          <a:xfrm>
            <a:off x="2624150" y="3699107"/>
            <a:ext cx="9941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Web services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3906617" y="4269437"/>
            <a:ext cx="16353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Controlled vocabularies </a:t>
            </a:r>
          </a:p>
          <a:p>
            <a:r>
              <a:rPr lang="en-US" sz="1050" dirty="0"/>
              <a:t>Trait dictionaries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5518956" y="3627216"/>
            <a:ext cx="13564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Minimal information</a:t>
            </a:r>
          </a:p>
        </p:txBody>
      </p:sp>
      <p:pic>
        <p:nvPicPr>
          <p:cNvPr id="68" name="Picture 20" descr="FAO-logo">
            <a:hlinkClick r:id="rId14"/>
          </p:cNvPr>
          <p:cNvPicPr>
            <a:picLocks noChangeAspect="1" noChangeArrowheads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010"/>
          <a:stretch/>
        </p:blipFill>
        <p:spPr bwMode="auto">
          <a:xfrm>
            <a:off x="6113469" y="4085642"/>
            <a:ext cx="314654" cy="32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ZoneTexte 68"/>
          <p:cNvSpPr txBox="1"/>
          <p:nvPr/>
        </p:nvSpPr>
        <p:spPr>
          <a:xfrm>
            <a:off x="6096351" y="4386612"/>
            <a:ext cx="5822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MCPD</a:t>
            </a:r>
          </a:p>
        </p:txBody>
      </p:sp>
      <p:pic>
        <p:nvPicPr>
          <p:cNvPr id="70" name="Picture 17" descr="bioversity-logo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0903" y="4080370"/>
            <a:ext cx="325942" cy="28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Image 16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5872" y="3304463"/>
            <a:ext cx="773200" cy="436255"/>
          </a:xfrm>
          <a:prstGeom prst="rect">
            <a:avLst/>
          </a:prstGeom>
        </p:spPr>
      </p:pic>
      <p:pic>
        <p:nvPicPr>
          <p:cNvPr id="5124" name="Picture 4" descr="mage associée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9067" y="3883615"/>
            <a:ext cx="511944" cy="60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cueil"/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8610" y="1498725"/>
            <a:ext cx="782706" cy="32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2249742" y="0"/>
            <a:ext cx="5408358" cy="544812"/>
          </a:xfrm>
        </p:spPr>
        <p:txBody>
          <a:bodyPr/>
          <a:lstStyle/>
          <a:p>
            <a:r>
              <a:rPr lang="fr-FR" dirty="0" err="1"/>
              <a:t>Interoperability</a:t>
            </a:r>
            <a:r>
              <a:rPr lang="fr-FR" dirty="0"/>
              <a:t> in International network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F92A56-D7FE-9E45-BA8C-3385E84F8A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63" name="Shape 156" descr="http://www.elixir-europe.org/global/images/ELIXIR_logo.png">
            <a:extLst>
              <a:ext uri="{FF2B5EF4-FFF2-40B4-BE49-F238E27FC236}">
                <a16:creationId xmlns:a16="http://schemas.microsoft.com/office/drawing/2014/main" id="{B67ACDC2-763E-974C-B440-03DD66E7DC59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841081" y="1620607"/>
            <a:ext cx="755255" cy="43103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54F793-8EE7-6641-9329-79CD86AC3358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595" y="1868136"/>
            <a:ext cx="888808" cy="3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33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70C0"/>
                </a:solidFill>
              </a:rPr>
              <a:t>Sharing standards: standards </a:t>
            </a:r>
            <a:r>
              <a:rPr lang="fr-FR" dirty="0" err="1">
                <a:solidFill>
                  <a:srgbClr val="0070C0"/>
                </a:solidFill>
              </a:rPr>
              <a:t>registries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12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21A598-60EC-544C-86A9-F028E94D7B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747313"/>
            <a:ext cx="6858000" cy="36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0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74ED9D-D13F-7F45-BFAC-A26C4EFE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driven</a:t>
            </a:r>
            <a:r>
              <a:rPr lang="fr-FR" dirty="0"/>
              <a:t> </a:t>
            </a:r>
            <a:r>
              <a:rPr lang="fr-FR" dirty="0" err="1"/>
              <a:t>recomendations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F33655-2619-E04C-AFA0-CC0E0B7F8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612252"/>
            <a:ext cx="4540236" cy="3982373"/>
          </a:xfrm>
        </p:spPr>
        <p:txBody>
          <a:bodyPr/>
          <a:lstStyle/>
          <a:p>
            <a:r>
              <a:rPr lang="fr-FR" dirty="0" err="1"/>
              <a:t>WheatIS</a:t>
            </a:r>
            <a:r>
              <a:rPr lang="fr-FR" dirty="0"/>
              <a:t>: </a:t>
            </a:r>
            <a:r>
              <a:rPr lang="fr-FR" dirty="0">
                <a:hlinkClick r:id="rId2"/>
              </a:rPr>
              <a:t>http://wheatis.org/DataStandards.php</a:t>
            </a:r>
            <a:r>
              <a:rPr lang="fr-FR" dirty="0"/>
              <a:t> </a:t>
            </a:r>
          </a:p>
          <a:p>
            <a:r>
              <a:rPr lang="fr-FR" dirty="0" err="1"/>
              <a:t>Published</a:t>
            </a:r>
            <a:r>
              <a:rPr lang="fr-FR" dirty="0"/>
              <a:t> in F1000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7EB9FE-C305-034F-97A0-907A5DE09E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A2AD49-CEB4-2641-85EC-CBBDBF117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3223" y="1287526"/>
            <a:ext cx="4300026" cy="357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37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9E60D7-1EA4-C44B-B45F-836D7240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standards for FAIR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09B2EFC-CD05-B340-84B5-2C39A9073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00" y="708429"/>
            <a:ext cx="3820488" cy="2003243"/>
          </a:xfrm>
          <a:ln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dirty="0"/>
              <a:t>  Semantic</a:t>
            </a:r>
          </a:p>
          <a:p>
            <a:pPr lvl="1"/>
            <a:r>
              <a:rPr lang="en-GB" dirty="0"/>
              <a:t>Description of the data</a:t>
            </a:r>
          </a:p>
          <a:p>
            <a:pPr lvl="1"/>
            <a:r>
              <a:rPr lang="en-GB" dirty="0"/>
              <a:t>Controlled vocabularies: term name and definitions</a:t>
            </a:r>
          </a:p>
          <a:p>
            <a:pPr lvl="1"/>
            <a:r>
              <a:rPr lang="en-GB" dirty="0"/>
              <a:t>Ontologies: semantic links between terms</a:t>
            </a:r>
          </a:p>
          <a:p>
            <a:pPr lvl="1"/>
            <a:r>
              <a:rPr lang="en-GB" i="1" dirty="0"/>
              <a:t>Biologist </a:t>
            </a:r>
            <a:r>
              <a:rPr lang="en-GB" dirty="0"/>
              <a:t>driven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C5A393-967D-CE49-B720-EA3EE27667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2167" y="2367222"/>
            <a:ext cx="1697213" cy="338489"/>
          </a:xfrm>
          <a:prstGeom prst="rect">
            <a:avLst/>
          </a:prstGeom>
        </p:spPr>
      </p:pic>
      <p:pic>
        <p:nvPicPr>
          <p:cNvPr id="5" name="Shape 193" descr="http://www.cropontology.org/images/Crop_Ontology_logo.png">
            <a:extLst>
              <a:ext uri="{FF2B5EF4-FFF2-40B4-BE49-F238E27FC236}">
                <a16:creationId xmlns:a16="http://schemas.microsoft.com/office/drawing/2014/main" id="{155FADEB-AC08-6542-AE53-E845F080DB3A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3185" y="2085696"/>
            <a:ext cx="1214775" cy="4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2E4F10-6BF6-2042-BA02-788093D2D369}"/>
              </a:ext>
            </a:extLst>
          </p:cNvPr>
          <p:cNvSpPr/>
          <p:nvPr/>
        </p:nvSpPr>
        <p:spPr>
          <a:xfrm>
            <a:off x="1871700" y="2963341"/>
            <a:ext cx="4212468" cy="195951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spcAft>
                <a:spcPts val="450"/>
              </a:spcAft>
              <a:buClr>
                <a:srgbClr val="6076B4"/>
              </a:buClr>
            </a:pPr>
            <a:r>
              <a:rPr lang="en-GB" sz="1050" dirty="0">
                <a:solidFill>
                  <a:prstClr val="black"/>
                </a:solidFill>
                <a:latin typeface="Corbel"/>
              </a:rPr>
              <a:t>Technical</a:t>
            </a:r>
          </a:p>
          <a:p>
            <a:pPr marL="557213" lvl="1" indent="-214313">
              <a:spcBef>
                <a:spcPct val="20000"/>
              </a:spcBef>
              <a:spcAft>
                <a:spcPts val="450"/>
              </a:spcAft>
              <a:buClr>
                <a:srgbClr val="6076B4"/>
              </a:buClr>
              <a:buFont typeface="Times" pitchFamily="2" charset="0"/>
              <a:buChar char="•"/>
            </a:pPr>
            <a:r>
              <a:rPr lang="en-GB" sz="1500" dirty="0">
                <a:solidFill>
                  <a:prstClr val="black"/>
                </a:solidFill>
                <a:latin typeface="Corbel"/>
                <a:ea typeface="Geneva"/>
              </a:rPr>
              <a:t>Data integration and sharing</a:t>
            </a:r>
          </a:p>
          <a:p>
            <a:pPr marL="557213" lvl="1" indent="-214313">
              <a:spcBef>
                <a:spcPct val="20000"/>
              </a:spcBef>
              <a:spcAft>
                <a:spcPts val="450"/>
              </a:spcAft>
              <a:buClr>
                <a:srgbClr val="6076B4"/>
              </a:buClr>
              <a:buFont typeface="Times" pitchFamily="2" charset="0"/>
              <a:buChar char="•"/>
            </a:pPr>
            <a:r>
              <a:rPr lang="en-GB" sz="1500" dirty="0">
                <a:solidFill>
                  <a:prstClr val="black"/>
                </a:solidFill>
                <a:latin typeface="Corbel"/>
                <a:ea typeface="Geneva"/>
              </a:rPr>
              <a:t>Interoperability : tools and systems</a:t>
            </a:r>
          </a:p>
          <a:p>
            <a:pPr marL="857250" lvl="2" indent="-171450">
              <a:spcBef>
                <a:spcPct val="20000"/>
              </a:spcBef>
              <a:spcAft>
                <a:spcPts val="450"/>
              </a:spcAft>
              <a:buClr>
                <a:srgbClr val="6076B4"/>
              </a:buClr>
              <a:buFont typeface="Times" pitchFamily="2" charset="0"/>
              <a:buChar char="•"/>
            </a:pPr>
            <a:r>
              <a:rPr lang="en-GB" sz="1500" dirty="0">
                <a:solidFill>
                  <a:prstClr val="black"/>
                </a:solidFill>
                <a:latin typeface="Corbel"/>
                <a:ea typeface="Geneva"/>
              </a:rPr>
              <a:t>GA4GH </a:t>
            </a:r>
          </a:p>
          <a:p>
            <a:pPr marL="857250" lvl="2" indent="-171450">
              <a:spcBef>
                <a:spcPct val="20000"/>
              </a:spcBef>
              <a:spcAft>
                <a:spcPts val="450"/>
              </a:spcAft>
              <a:buClr>
                <a:srgbClr val="6076B4"/>
              </a:buClr>
              <a:buFont typeface="Times" pitchFamily="2" charset="0"/>
              <a:buChar char="•"/>
            </a:pPr>
            <a:r>
              <a:rPr lang="en-GB" sz="1500" dirty="0">
                <a:solidFill>
                  <a:prstClr val="black"/>
                </a:solidFill>
                <a:latin typeface="Corbel"/>
                <a:ea typeface="Geneva"/>
              </a:rPr>
              <a:t>Breeding API </a:t>
            </a:r>
            <a:r>
              <a:rPr lang="en-GB" sz="1500" dirty="0">
                <a:solidFill>
                  <a:prstClr val="black"/>
                </a:solidFill>
                <a:latin typeface="Corbel"/>
                <a:ea typeface="Genev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www.brapi.org</a:t>
            </a:r>
            <a:r>
              <a:rPr lang="en-GB" sz="1500" dirty="0">
                <a:solidFill>
                  <a:prstClr val="black"/>
                </a:solidFill>
                <a:latin typeface="Corbel"/>
                <a:ea typeface="Geneva"/>
              </a:rPr>
              <a:t> </a:t>
            </a:r>
            <a:endParaRPr lang="en-GB" sz="1500" u="sng" dirty="0">
              <a:solidFill>
                <a:prstClr val="black"/>
              </a:solidFill>
              <a:latin typeface="Corbel"/>
              <a:ea typeface="Geneva"/>
            </a:endParaRPr>
          </a:p>
          <a:p>
            <a:pPr marL="557213" lvl="1" indent="-214313">
              <a:spcBef>
                <a:spcPct val="20000"/>
              </a:spcBef>
              <a:spcAft>
                <a:spcPts val="450"/>
              </a:spcAft>
              <a:buClr>
                <a:srgbClr val="6076B4"/>
              </a:buClr>
              <a:buFont typeface="Times" pitchFamily="2" charset="0"/>
              <a:buChar char="•"/>
            </a:pPr>
            <a:r>
              <a:rPr lang="en-GB" sz="1500" i="1" dirty="0">
                <a:solidFill>
                  <a:prstClr val="black"/>
                </a:solidFill>
                <a:latin typeface="Corbel"/>
                <a:ea typeface="Geneva"/>
              </a:rPr>
              <a:t>Computer scientist </a:t>
            </a:r>
            <a:r>
              <a:rPr lang="en-GB" sz="1500" dirty="0">
                <a:solidFill>
                  <a:prstClr val="black"/>
                </a:solidFill>
                <a:latin typeface="Corbel"/>
                <a:ea typeface="Geneva"/>
              </a:rPr>
              <a:t>driven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594CA0-C7B4-414D-8F6B-9F516DA14C9E}"/>
              </a:ext>
            </a:extLst>
          </p:cNvPr>
          <p:cNvSpPr/>
          <p:nvPr/>
        </p:nvSpPr>
        <p:spPr>
          <a:xfrm>
            <a:off x="4463988" y="652247"/>
            <a:ext cx="4572000" cy="184922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ts val="450"/>
              </a:spcAft>
              <a:buClr>
                <a:srgbClr val="6076B4"/>
              </a:buClr>
            </a:pPr>
            <a:r>
              <a:rPr lang="en-GB" sz="1050" dirty="0">
                <a:solidFill>
                  <a:prstClr val="black"/>
                </a:solidFill>
                <a:latin typeface="Corbel"/>
              </a:rPr>
              <a:t>Structure</a:t>
            </a:r>
          </a:p>
          <a:p>
            <a:pPr marL="557213" lvl="1" indent="-214313">
              <a:spcBef>
                <a:spcPct val="20000"/>
              </a:spcBef>
              <a:spcAft>
                <a:spcPts val="450"/>
              </a:spcAft>
              <a:buClr>
                <a:srgbClr val="6076B4"/>
              </a:buClr>
              <a:buFont typeface="Times" pitchFamily="2" charset="0"/>
              <a:buChar char="•"/>
            </a:pPr>
            <a:r>
              <a:rPr lang="en-GB" sz="1500" dirty="0">
                <a:solidFill>
                  <a:prstClr val="black"/>
                </a:solidFill>
                <a:latin typeface="Corbel"/>
                <a:ea typeface="Geneva"/>
              </a:rPr>
              <a:t>Formatting and Organizing the data</a:t>
            </a:r>
          </a:p>
          <a:p>
            <a:pPr marL="557213" lvl="1" indent="-214313">
              <a:spcBef>
                <a:spcPct val="20000"/>
              </a:spcBef>
              <a:spcAft>
                <a:spcPts val="450"/>
              </a:spcAft>
              <a:buClr>
                <a:srgbClr val="6076B4"/>
              </a:buClr>
              <a:buFont typeface="Times" pitchFamily="2" charset="0"/>
              <a:buChar char="•"/>
            </a:pPr>
            <a:r>
              <a:rPr lang="en-GB" sz="1500" dirty="0">
                <a:solidFill>
                  <a:prstClr val="black"/>
                </a:solidFill>
                <a:latin typeface="Corbel"/>
                <a:ea typeface="Geneva"/>
              </a:rPr>
              <a:t>Data Models</a:t>
            </a:r>
          </a:p>
          <a:p>
            <a:pPr marL="557213" lvl="1" indent="-214313">
              <a:spcBef>
                <a:spcPct val="20000"/>
              </a:spcBef>
              <a:spcAft>
                <a:spcPts val="450"/>
              </a:spcAft>
              <a:buClr>
                <a:srgbClr val="6076B4"/>
              </a:buClr>
              <a:buFont typeface="Times" pitchFamily="2" charset="0"/>
              <a:buChar char="•"/>
            </a:pPr>
            <a:r>
              <a:rPr lang="en-GB" sz="1500" dirty="0">
                <a:solidFill>
                  <a:prstClr val="black"/>
                </a:solidFill>
                <a:latin typeface="Corbel"/>
                <a:ea typeface="Geneva"/>
              </a:rPr>
              <a:t>Standards : CSV, VCF, GFF, MIAPPE</a:t>
            </a:r>
            <a:r>
              <a:rPr lang="en-GB" sz="1500" u="sng" dirty="0">
                <a:solidFill>
                  <a:prstClr val="black"/>
                </a:solidFill>
                <a:latin typeface="Corbel"/>
                <a:ea typeface="Geneva"/>
              </a:rPr>
              <a:t> </a:t>
            </a:r>
            <a:r>
              <a:rPr lang="en-GB" sz="1500" dirty="0">
                <a:solidFill>
                  <a:prstClr val="black"/>
                </a:solidFill>
                <a:latin typeface="Corbel"/>
                <a:ea typeface="Geneva"/>
              </a:rPr>
              <a:t>(</a:t>
            </a:r>
            <a:r>
              <a:rPr lang="en-GB" sz="1500" dirty="0">
                <a:solidFill>
                  <a:prstClr val="black"/>
                </a:solidFill>
                <a:latin typeface="Corbel"/>
                <a:ea typeface="Genev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www.miappe.org</a:t>
            </a:r>
            <a:r>
              <a:rPr lang="en-GB" sz="1500" dirty="0">
                <a:solidFill>
                  <a:prstClr val="black"/>
                </a:solidFill>
                <a:latin typeface="Corbel"/>
                <a:ea typeface="Geneva"/>
              </a:rPr>
              <a:t>) , etc…</a:t>
            </a:r>
          </a:p>
          <a:p>
            <a:pPr marL="557213" lvl="1" indent="-214313">
              <a:spcBef>
                <a:spcPct val="20000"/>
              </a:spcBef>
              <a:spcAft>
                <a:spcPts val="450"/>
              </a:spcAft>
              <a:buClr>
                <a:srgbClr val="6076B4"/>
              </a:buClr>
              <a:buFont typeface="Times" pitchFamily="2" charset="0"/>
              <a:buChar char="•"/>
            </a:pPr>
            <a:r>
              <a:rPr lang="en-GB" sz="1500" i="1" dirty="0">
                <a:solidFill>
                  <a:prstClr val="black"/>
                </a:solidFill>
                <a:latin typeface="Corbel"/>
                <a:ea typeface="Geneva"/>
              </a:rPr>
              <a:t>Biologist &amp; Computer scientist </a:t>
            </a:r>
            <a:r>
              <a:rPr lang="en-GB" sz="1500" dirty="0">
                <a:solidFill>
                  <a:prstClr val="black"/>
                </a:solidFill>
                <a:latin typeface="Corbel"/>
                <a:ea typeface="Geneva"/>
              </a:rPr>
              <a:t>driven</a:t>
            </a:r>
          </a:p>
        </p:txBody>
      </p:sp>
      <p:pic>
        <p:nvPicPr>
          <p:cNvPr id="10" name="Google Shape;222;p25">
            <a:extLst>
              <a:ext uri="{FF2B5EF4-FFF2-40B4-BE49-F238E27FC236}">
                <a16:creationId xmlns:a16="http://schemas.microsoft.com/office/drawing/2014/main" id="{766772A7-BDE7-5A4B-9D23-4C5178C7A813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16738" y="1487128"/>
            <a:ext cx="1019250" cy="3247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258;p27">
            <a:extLst>
              <a:ext uri="{FF2B5EF4-FFF2-40B4-BE49-F238E27FC236}">
                <a16:creationId xmlns:a16="http://schemas.microsoft.com/office/drawing/2014/main" id="{58CE1D40-7418-0942-8611-F45C4A7D96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6067" y="4343889"/>
            <a:ext cx="818963" cy="180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F87461A-6A96-BA44-B300-B4AC3BCFFAB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494" y="4017422"/>
            <a:ext cx="327572" cy="3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44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247;p27">
            <a:extLst>
              <a:ext uri="{FF2B5EF4-FFF2-40B4-BE49-F238E27FC236}">
                <a16:creationId xmlns:a16="http://schemas.microsoft.com/office/drawing/2014/main" id="{9FE39DE8-B8AE-8D43-ADB2-92BE7FC117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Phenotype </a:t>
            </a:r>
            <a:r>
              <a:rPr lang="en-US" altLang="fr-FR" u="sng" dirty="0">
                <a:solidFill>
                  <a:srgbClr val="6076B4"/>
                </a:solidFill>
                <a:latin typeface="Corbel" panose="020B0503020204020204" pitchFamily="34" charset="0"/>
              </a:rPr>
              <a:t>Semantic</a:t>
            </a: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 Standard: Ontologies</a:t>
            </a:r>
            <a:endParaRPr lang="fr-FR" altLang="fr-FR" dirty="0">
              <a:solidFill>
                <a:srgbClr val="00408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858EBC6-5A5A-C94E-9C70-E3588AE76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ea typeface="Corbel"/>
                <a:cs typeface="Corbel"/>
                <a:sym typeface="Corbel"/>
              </a:rPr>
              <a:t>Describing traits/features in specific plant species</a:t>
            </a:r>
          </a:p>
          <a:p>
            <a:r>
              <a:rPr lang="en-US" dirty="0">
                <a:solidFill>
                  <a:schemeClr val="dk1"/>
                </a:solidFill>
                <a:ea typeface="Corbel"/>
                <a:cs typeface="Corbel"/>
                <a:sym typeface="Corbel"/>
              </a:rPr>
              <a:t>Crop Ontology Trait + Method + Scale Semantic model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  <a:buSzPts val="2200"/>
              <a:buFont typeface="Corbel" panose="020B0503020204020204" pitchFamily="34" charset="0"/>
              <a:buChar char="●"/>
            </a:pPr>
            <a:r>
              <a:rPr lang="en-US" altLang="fr-FR" b="1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Woody Plant </a:t>
            </a:r>
            <a:r>
              <a:rPr lang="en-US" altLang="fr-FR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Ontology (ELIXIR-FR, ELIXIR-PT)</a:t>
            </a:r>
            <a:endParaRPr lang="fr-FR" altLang="fr-FR" dirty="0">
              <a:solidFill>
                <a:srgbClr val="00000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  <a:p>
            <a:pPr lvl="1">
              <a:lnSpc>
                <a:spcPct val="115000"/>
              </a:lnSpc>
              <a:buClr>
                <a:srgbClr val="000000"/>
              </a:buClr>
              <a:buSzPts val="2200"/>
              <a:buFont typeface="Corbel" panose="020B0503020204020204" pitchFamily="34" charset="0"/>
              <a:buChar char="●"/>
            </a:pPr>
            <a:r>
              <a:rPr lang="en-US" altLang="fr-FR" b="1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Maize </a:t>
            </a:r>
            <a:r>
              <a:rPr lang="en-US" altLang="fr-FR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Ontology </a:t>
            </a:r>
            <a:endParaRPr lang="fr-FR" altLang="fr-FR" dirty="0">
              <a:solidFill>
                <a:srgbClr val="00000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  <a:p>
            <a:pPr lvl="1">
              <a:lnSpc>
                <a:spcPct val="115000"/>
              </a:lnSpc>
              <a:buClr>
                <a:srgbClr val="000000"/>
              </a:buClr>
              <a:buSzPts val="2200"/>
              <a:buFont typeface="Corbel" panose="020B0503020204020204" pitchFamily="34" charset="0"/>
              <a:buChar char="●"/>
            </a:pPr>
            <a:r>
              <a:rPr lang="en-US" altLang="fr-FR" b="1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Brassica </a:t>
            </a:r>
            <a:r>
              <a:rPr lang="en-US" altLang="fr-FR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Trait Ontology (ELIXIR-FR, ELIXIR-UK)</a:t>
            </a:r>
            <a:endParaRPr lang="fr-FR" altLang="fr-FR" dirty="0">
              <a:solidFill>
                <a:srgbClr val="00000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  <a:p>
            <a:pPr lvl="1">
              <a:lnSpc>
                <a:spcPct val="115000"/>
              </a:lnSpc>
              <a:buClr>
                <a:srgbClr val="000000"/>
              </a:buClr>
              <a:buSzPts val="2200"/>
              <a:buFont typeface="Corbel" panose="020B0503020204020204" pitchFamily="34" charset="0"/>
              <a:buChar char="●"/>
            </a:pPr>
            <a:r>
              <a:rPr lang="en-US" altLang="fr-FR" b="1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Rice </a:t>
            </a:r>
            <a:r>
              <a:rPr lang="en-US" altLang="fr-FR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Ontology</a:t>
            </a:r>
            <a:endParaRPr lang="fr-FR" altLang="fr-FR" dirty="0">
              <a:solidFill>
                <a:srgbClr val="00000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  <a:p>
            <a:pPr lvl="1">
              <a:lnSpc>
                <a:spcPct val="115000"/>
              </a:lnSpc>
              <a:buClr>
                <a:srgbClr val="000000"/>
              </a:buClr>
              <a:buSzPts val="2200"/>
              <a:buFont typeface="Corbel" panose="020B0503020204020204" pitchFamily="34" charset="0"/>
              <a:buChar char="●"/>
            </a:pPr>
            <a:r>
              <a:rPr lang="en-US" altLang="fr-FR" b="1" dirty="0" err="1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Vitis</a:t>
            </a:r>
            <a:r>
              <a:rPr lang="en-US" altLang="fr-FR" b="1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 </a:t>
            </a:r>
            <a:r>
              <a:rPr lang="en-US" altLang="fr-FR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Ontology</a:t>
            </a:r>
            <a:endParaRPr lang="fr-FR" altLang="fr-FR" dirty="0">
              <a:solidFill>
                <a:srgbClr val="00000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  <a:p>
            <a:pPr lvl="1">
              <a:lnSpc>
                <a:spcPct val="115000"/>
              </a:lnSpc>
              <a:buClr>
                <a:srgbClr val="000000"/>
              </a:buClr>
              <a:buSzPts val="2200"/>
              <a:buFont typeface="Corbel" panose="020B0503020204020204" pitchFamily="34" charset="0"/>
              <a:buChar char="●"/>
            </a:pPr>
            <a:r>
              <a:rPr lang="en-US" altLang="fr-FR" b="1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Wheat </a:t>
            </a:r>
            <a:r>
              <a:rPr lang="en-US" altLang="fr-FR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Ontology</a:t>
            </a:r>
            <a:endParaRPr lang="fr-FR" dirty="0"/>
          </a:p>
        </p:txBody>
      </p:sp>
      <p:sp>
        <p:nvSpPr>
          <p:cNvPr id="33794" name="Google Shape;248;p27">
            <a:extLst>
              <a:ext uri="{FF2B5EF4-FFF2-40B4-BE49-F238E27FC236}">
                <a16:creationId xmlns:a16="http://schemas.microsoft.com/office/drawing/2014/main" id="{5C3DD3EA-3DCB-0E43-9A14-124C38F64F6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9" tIns="34275" rIns="68569" bIns="34275"/>
          <a:lstStyle>
            <a:lvl1pPr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FFFFFF"/>
              </a:buClr>
              <a:buSzPts val="900"/>
              <a:buFont typeface="Corbel" panose="020B0503020204020204" pitchFamily="34" charset="0"/>
              <a:buNone/>
            </a:pPr>
            <a:fld id="{7782EB40-9DED-A941-BB64-64F06982BE9D}" type="slidenum">
              <a:rPr lang="en-US" altLang="fr-FR" sz="675">
                <a:solidFill>
                  <a:srgbClr val="FFFFFF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pPr>
                <a:buClr>
                  <a:srgbClr val="FFFFFF"/>
                </a:buClr>
                <a:buSzPts val="900"/>
                <a:buFont typeface="Corbel" panose="020B0503020204020204" pitchFamily="34" charset="0"/>
                <a:buNone/>
              </a:pPr>
              <a:t>15</a:t>
            </a:fld>
            <a:endParaRPr lang="fr-FR" altLang="fr-FR" sz="675">
              <a:solidFill>
                <a:srgbClr val="FFFFFF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sp>
        <p:nvSpPr>
          <p:cNvPr id="251" name="Google Shape;251;p27">
            <a:extLst>
              <a:ext uri="{FF2B5EF4-FFF2-40B4-BE49-F238E27FC236}">
                <a16:creationId xmlns:a16="http://schemas.microsoft.com/office/drawing/2014/main" id="{BA17F101-5E47-E546-952C-08C440251476}"/>
              </a:ext>
            </a:extLst>
          </p:cNvPr>
          <p:cNvSpPr txBox="1"/>
          <p:nvPr/>
        </p:nvSpPr>
        <p:spPr>
          <a:xfrm>
            <a:off x="250032" y="910829"/>
            <a:ext cx="6485335" cy="305990"/>
          </a:xfrm>
          <a:prstGeom prst="rect">
            <a:avLst/>
          </a:prstGeom>
          <a:noFill/>
          <a:ln>
            <a:noFill/>
          </a:ln>
        </p:spPr>
        <p:txBody>
          <a:bodyPr spcFirstLastPara="1" lIns="68569" tIns="68569" rIns="68569" bIns="68569"/>
          <a:lstStyle/>
          <a:p>
            <a:pPr>
              <a:defRPr/>
            </a:pPr>
            <a:endParaRPr sz="105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3798" name="Google Shape;254;p27">
            <a:extLst>
              <a:ext uri="{FF2B5EF4-FFF2-40B4-BE49-F238E27FC236}">
                <a16:creationId xmlns:a16="http://schemas.microsoft.com/office/drawing/2014/main" id="{8FD27050-430B-6C49-A031-68CEB6DB12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3218" y="1888046"/>
            <a:ext cx="1722537" cy="54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Google Shape;255;p27">
            <a:extLst>
              <a:ext uri="{FF2B5EF4-FFF2-40B4-BE49-F238E27FC236}">
                <a16:creationId xmlns:a16="http://schemas.microsoft.com/office/drawing/2014/main" id="{A6C4AFF6-89F6-AD46-B880-ECEFB62E8BB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7176" y="607761"/>
            <a:ext cx="2053105" cy="724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Google Shape;256;p27">
            <a:extLst>
              <a:ext uri="{FF2B5EF4-FFF2-40B4-BE49-F238E27FC236}">
                <a16:creationId xmlns:a16="http://schemas.microsoft.com/office/drawing/2014/main" id="{321BBC85-B4D6-5A46-BF9C-BF24EE16A87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0035" y="2649203"/>
            <a:ext cx="2896790" cy="39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06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Google Shape;217;p25">
            <a:extLst>
              <a:ext uri="{FF2B5EF4-FFF2-40B4-BE49-F238E27FC236}">
                <a16:creationId xmlns:a16="http://schemas.microsoft.com/office/drawing/2014/main" id="{36B42367-05FC-0E47-A010-57162F686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6052" y="0"/>
            <a:ext cx="5216022" cy="68154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Phenotype </a:t>
            </a:r>
            <a:r>
              <a:rPr lang="en-US" altLang="fr-FR" u="sng" dirty="0">
                <a:solidFill>
                  <a:srgbClr val="6076B4"/>
                </a:solidFill>
                <a:latin typeface="Corbel" panose="020B0503020204020204" pitchFamily="34" charset="0"/>
              </a:rPr>
              <a:t>Structure</a:t>
            </a: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 Standard</a:t>
            </a:r>
            <a:endParaRPr lang="fr-FR" altLang="fr-FR" dirty="0">
              <a:latin typeface="Corbel" panose="020B0503020204020204" pitchFamily="34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B67411-19B7-F94F-BA4C-D387FCE7C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016" y="1071563"/>
            <a:ext cx="8712968" cy="3751064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Minimal Information About Plant Phenotyping Experiment : version 1.1 (Jan 2019)</a:t>
            </a:r>
          </a:p>
          <a:p>
            <a:pPr marL="0" indent="0">
              <a:buNone/>
            </a:pPr>
            <a:r>
              <a:rPr lang="en-US" u="sng" dirty="0">
                <a:hlinkClick r:id="rId3"/>
              </a:rPr>
              <a:t>www.miappe.org</a:t>
            </a:r>
            <a:r>
              <a:rPr lang="en-US" u="sng" dirty="0"/>
              <a:t> </a:t>
            </a:r>
            <a:endParaRPr lang="en-US" dirty="0"/>
          </a:p>
          <a:p>
            <a:r>
              <a:rPr lang="en-US" dirty="0"/>
              <a:t>Many stakeholders</a:t>
            </a:r>
          </a:p>
          <a:p>
            <a:pPr lvl="1"/>
            <a:r>
              <a:rPr lang="en-US" dirty="0"/>
              <a:t>Elixir, Emphasis, </a:t>
            </a:r>
            <a:r>
              <a:rPr lang="en-US" dirty="0" err="1"/>
              <a:t>Bioversity</a:t>
            </a:r>
            <a:r>
              <a:rPr lang="en-US" dirty="0"/>
              <a:t>, North American PPN</a:t>
            </a:r>
          </a:p>
          <a:p>
            <a:r>
              <a:rPr lang="en-US" dirty="0"/>
              <a:t>Open Community:</a:t>
            </a:r>
          </a:p>
          <a:p>
            <a:pPr lvl="1"/>
            <a:r>
              <a:rPr lang="en-US" dirty="0"/>
              <a:t>Request for comments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Feature requests</a:t>
            </a:r>
          </a:p>
          <a:p>
            <a:pPr lvl="1"/>
            <a:r>
              <a:rPr lang="en-US" dirty="0"/>
              <a:t>Mailing lists</a:t>
            </a:r>
          </a:p>
          <a:p>
            <a:pPr lvl="1"/>
            <a:r>
              <a:rPr lang="en-US" dirty="0"/>
              <a:t>Meetings &amp; Workgroups</a:t>
            </a:r>
          </a:p>
          <a:p>
            <a:r>
              <a:rPr lang="en-US" dirty="0"/>
              <a:t>Crops and woody plants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9700" name="Google Shape;222;p25">
            <a:extLst>
              <a:ext uri="{FF2B5EF4-FFF2-40B4-BE49-F238E27FC236}">
                <a16:creationId xmlns:a16="http://schemas.microsoft.com/office/drawing/2014/main" id="{9C3AFA7F-F976-6A4B-A47B-83F694AAA2F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7449" y="0"/>
            <a:ext cx="3426619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Google Shape;223;p25">
            <a:extLst>
              <a:ext uri="{FF2B5EF4-FFF2-40B4-BE49-F238E27FC236}">
                <a16:creationId xmlns:a16="http://schemas.microsoft.com/office/drawing/2014/main" id="{A9D9C545-457F-B047-B8A7-27A38B5DC0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6190" y="2421732"/>
            <a:ext cx="3977878" cy="2074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175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Google Shape;229;p26">
            <a:extLst>
              <a:ext uri="{FF2B5EF4-FFF2-40B4-BE49-F238E27FC236}">
                <a16:creationId xmlns:a16="http://schemas.microsoft.com/office/drawing/2014/main" id="{F90130A2-0046-114A-90B0-3EB8FA5F53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6051" y="0"/>
            <a:ext cx="5202509" cy="68154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Phenotype </a:t>
            </a:r>
            <a:r>
              <a:rPr lang="en-US" altLang="fr-FR" u="sng" dirty="0">
                <a:solidFill>
                  <a:srgbClr val="6076B4"/>
                </a:solidFill>
                <a:latin typeface="Corbel" panose="020B0503020204020204" pitchFamily="34" charset="0"/>
              </a:rPr>
              <a:t>Structure</a:t>
            </a: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 Standard</a:t>
            </a:r>
            <a:endParaRPr lang="fr-FR" altLang="fr-FR" dirty="0">
              <a:solidFill>
                <a:srgbClr val="00408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sp>
        <p:nvSpPr>
          <p:cNvPr id="237" name="Google Shape;237;p26">
            <a:extLst>
              <a:ext uri="{FF2B5EF4-FFF2-40B4-BE49-F238E27FC236}">
                <a16:creationId xmlns:a16="http://schemas.microsoft.com/office/drawing/2014/main" id="{5FE3F582-D246-6846-B89F-DFC9857915D8}"/>
              </a:ext>
            </a:extLst>
          </p:cNvPr>
          <p:cNvSpPr txBox="1"/>
          <p:nvPr/>
        </p:nvSpPr>
        <p:spPr>
          <a:xfrm>
            <a:off x="-72516" y="4245936"/>
            <a:ext cx="4652963" cy="241697"/>
          </a:xfrm>
          <a:prstGeom prst="rect">
            <a:avLst/>
          </a:prstGeom>
          <a:noFill/>
          <a:ln>
            <a:noFill/>
          </a:ln>
        </p:spPr>
        <p:txBody>
          <a:bodyPr spcFirstLastPara="1" lIns="68569" tIns="68569" rIns="68569" bIns="68569"/>
          <a:lstStyle/>
          <a:p>
            <a:pPr marL="342900" indent="-247650">
              <a:buClr>
                <a:srgbClr val="0070C0"/>
              </a:buClr>
              <a:buSzPts val="1600"/>
              <a:buFont typeface="Corbel"/>
              <a:buChar char="❖"/>
              <a:defRPr/>
            </a:pPr>
            <a:r>
              <a:rPr lang="en-US" sz="1200" dirty="0" err="1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Papoutsoglou</a:t>
            </a:r>
            <a:r>
              <a:rPr lang="en-US" sz="1200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1200" i="1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et al</a:t>
            </a:r>
            <a:r>
              <a:rPr lang="en-US" sz="1200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. Enabling reusability and interoperability of plant phenotyping data (</a:t>
            </a:r>
            <a:r>
              <a:rPr lang="en-US" sz="1200" i="1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in preparation</a:t>
            </a:r>
            <a:r>
              <a:rPr lang="en-US" sz="1200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 sz="1200" dirty="0">
              <a:solidFill>
                <a:srgbClr val="0070C0"/>
              </a:solidFill>
              <a:latin typeface="Corbel"/>
              <a:ea typeface="Corbel"/>
              <a:cs typeface="Corbel"/>
              <a:sym typeface="Corbel"/>
            </a:endParaRPr>
          </a:p>
          <a:p>
            <a:pPr>
              <a:defRPr/>
            </a:pPr>
            <a:endParaRPr sz="1200" dirty="0"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5453FF6-DCDD-2343-9EEA-F9C68057BCE7}"/>
              </a:ext>
            </a:extLst>
          </p:cNvPr>
          <p:cNvGrpSpPr/>
          <p:nvPr/>
        </p:nvGrpSpPr>
        <p:grpSpPr>
          <a:xfrm>
            <a:off x="5696380" y="697273"/>
            <a:ext cx="3364706" cy="1908572"/>
            <a:chOff x="7684023" y="1511846"/>
            <a:chExt cx="4486275" cy="2544762"/>
          </a:xfrm>
        </p:grpSpPr>
        <p:pic>
          <p:nvPicPr>
            <p:cNvPr id="31748" name="Google Shape;234;p26">
              <a:extLst>
                <a:ext uri="{FF2B5EF4-FFF2-40B4-BE49-F238E27FC236}">
                  <a16:creationId xmlns:a16="http://schemas.microsoft.com/office/drawing/2014/main" id="{8BF56232-A312-5940-B89F-886F7536D266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4023" y="1511846"/>
              <a:ext cx="4486275" cy="2544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2" name="Google Shape;238;p26">
              <a:extLst>
                <a:ext uri="{FF2B5EF4-FFF2-40B4-BE49-F238E27FC236}">
                  <a16:creationId xmlns:a16="http://schemas.microsoft.com/office/drawing/2014/main" id="{8C5B7E3C-641A-F142-84A3-DB857665E8A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3097" y="1839043"/>
              <a:ext cx="885825" cy="498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3" name="Google Shape;239;p26">
              <a:extLst>
                <a:ext uri="{FF2B5EF4-FFF2-40B4-BE49-F238E27FC236}">
                  <a16:creationId xmlns:a16="http://schemas.microsoft.com/office/drawing/2014/main" id="{C82E5B8D-4739-BE49-82AA-6217B6538AF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0325" y="2392909"/>
              <a:ext cx="1085850" cy="57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4" name="Google Shape;240;p26">
              <a:extLst>
                <a:ext uri="{FF2B5EF4-FFF2-40B4-BE49-F238E27FC236}">
                  <a16:creationId xmlns:a16="http://schemas.microsoft.com/office/drawing/2014/main" id="{82F515F1-378F-1849-9552-F593C9FB85CF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3962" y="2392909"/>
              <a:ext cx="730250" cy="552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5" name="Google Shape;241;p26">
              <a:extLst>
                <a:ext uri="{FF2B5EF4-FFF2-40B4-BE49-F238E27FC236}">
                  <a16:creationId xmlns:a16="http://schemas.microsoft.com/office/drawing/2014/main" id="{6BECC878-DC33-0C4D-B9C9-290E0C8F689E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1885" y="2392909"/>
              <a:ext cx="73025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Google Shape;222;p25">
            <a:extLst>
              <a:ext uri="{FF2B5EF4-FFF2-40B4-BE49-F238E27FC236}">
                <a16:creationId xmlns:a16="http://schemas.microsoft.com/office/drawing/2014/main" id="{520EAF7F-0469-D947-9FCF-9389B1D1DFE8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97449" y="0"/>
            <a:ext cx="3426619" cy="51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4EE5C8-0CE0-2B41-8190-CF199B548411}"/>
              </a:ext>
            </a:extLst>
          </p:cNvPr>
          <p:cNvSpPr/>
          <p:nvPr/>
        </p:nvSpPr>
        <p:spPr>
          <a:xfrm>
            <a:off x="539354" y="666901"/>
            <a:ext cx="515809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Computer scientist friendly :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350" dirty="0"/>
              <a:t>Explicit Data Model: ISA-Tools and Breeding API (BrAPI) compatibility.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350" dirty="0"/>
              <a:t>Validation framework and toolbox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350" dirty="0"/>
              <a:t>Semantic representation in OWL: Phenotyping Experiment Ontology (PPEO) using OWL (</a:t>
            </a:r>
            <a:r>
              <a:rPr lang="en-US" sz="1350" dirty="0">
                <a:hlinkClick r:id="rId9"/>
              </a:rPr>
              <a:t>http://agroportal.lirmm.fr/ontologies/PPEO</a:t>
            </a:r>
            <a:r>
              <a:rPr lang="en-US" sz="1350" dirty="0"/>
              <a:t> ) </a:t>
            </a:r>
          </a:p>
          <a:p>
            <a:r>
              <a:rPr lang="en-US" sz="1050" dirty="0"/>
              <a:t>Biologist friendly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350" dirty="0"/>
              <a:t>Clear definitions and examples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350" dirty="0"/>
              <a:t>Excel templates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350" dirty="0"/>
              <a:t>Trainings</a:t>
            </a:r>
          </a:p>
          <a:p>
            <a:pPr lvl="0"/>
            <a:r>
              <a:rPr lang="en-US" sz="1050" dirty="0">
                <a:solidFill>
                  <a:prstClr val="black"/>
                </a:solidFill>
              </a:rPr>
              <a:t>Specification with multiple implementations</a:t>
            </a:r>
            <a:endParaRPr lang="en-US" sz="105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350" dirty="0"/>
              <a:t>File Archive: ISA Tab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350" dirty="0"/>
              <a:t>Semantic: Plant Phenotyping Experiment Ontology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350" dirty="0"/>
              <a:t>Web Service: Breeding API</a:t>
            </a:r>
          </a:p>
          <a:p>
            <a:pPr lvl="0"/>
            <a:endParaRPr lang="en-US" sz="1050" dirty="0">
              <a:solidFill>
                <a:prstClr val="black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050" dirty="0"/>
          </a:p>
          <a:p>
            <a:endParaRPr lang="en-US" sz="1050" dirty="0"/>
          </a:p>
        </p:txBody>
      </p:sp>
      <p:pic>
        <p:nvPicPr>
          <p:cNvPr id="31749" name="Google Shape;235;p26">
            <a:extLst>
              <a:ext uri="{FF2B5EF4-FFF2-40B4-BE49-F238E27FC236}">
                <a16:creationId xmlns:a16="http://schemas.microsoft.com/office/drawing/2014/main" id="{EC88C157-B506-E141-AA9E-6FDF1D9785A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9769" y="2340769"/>
            <a:ext cx="3743325" cy="2802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137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/>
        </p:nvSpPr>
        <p:spPr>
          <a:xfrm>
            <a:off x="1207670" y="2733116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SzPts val="1800"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" name="Google Shape;264;p31"/>
          <p:cNvGrpSpPr/>
          <p:nvPr/>
        </p:nvGrpSpPr>
        <p:grpSpPr>
          <a:xfrm>
            <a:off x="4993295" y="2733115"/>
            <a:ext cx="1281179" cy="998621"/>
            <a:chOff x="842457" y="1925053"/>
            <a:chExt cx="1708238" cy="1331494"/>
          </a:xfrm>
        </p:grpSpPr>
        <p:sp>
          <p:nvSpPr>
            <p:cNvPr id="265" name="Google Shape;265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SzPts val="1800"/>
              </a:pP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6" name="Google Shape;266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267" name="Google Shape;26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" name="Google Shape;275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276" name="Google Shape;27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285" name="Google Shape;285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" name="Google Shape;293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294" name="Google Shape;294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" name="Google Shape;302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303" name="Google Shape;303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312" name="Google Shape;31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321" name="Google Shape;32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9" name="Google Shape;329;p31"/>
          <p:cNvGrpSpPr/>
          <p:nvPr/>
        </p:nvGrpSpPr>
        <p:grpSpPr>
          <a:xfrm>
            <a:off x="1460518" y="1451807"/>
            <a:ext cx="1281179" cy="998621"/>
            <a:chOff x="842457" y="1925053"/>
            <a:chExt cx="1708238" cy="1331494"/>
          </a:xfrm>
        </p:grpSpPr>
        <p:sp>
          <p:nvSpPr>
            <p:cNvPr id="330" name="Google Shape;330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SzPts val="1800"/>
              </a:pP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1" name="Google Shape;331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332" name="Google Shape;33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341" name="Google Shape;34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350" name="Google Shape;350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359" name="Google Shape;359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" name="Google Shape;367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368" name="Google Shape;368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377" name="Google Shape;37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" name="Google Shape;385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386" name="Google Shape;38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4" name="Google Shape;394;p31"/>
          <p:cNvGrpSpPr/>
          <p:nvPr/>
        </p:nvGrpSpPr>
        <p:grpSpPr>
          <a:xfrm>
            <a:off x="3223899" y="2733115"/>
            <a:ext cx="1281179" cy="998621"/>
            <a:chOff x="842457" y="1925053"/>
            <a:chExt cx="1708238" cy="1331494"/>
          </a:xfrm>
        </p:grpSpPr>
        <p:sp>
          <p:nvSpPr>
            <p:cNvPr id="395" name="Google Shape;395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SzPts val="1800"/>
              </a:pP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" name="Google Shape;396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397" name="Google Shape;39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" name="Google Shape;405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406" name="Google Shape;40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" name="Google Shape;423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424" name="Google Shape;424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" name="Google Shape;432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433" name="Google Shape;433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442" name="Google Shape;44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451" name="Google Shape;45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9" name="Google Shape;459;p31"/>
          <p:cNvGrpSpPr/>
          <p:nvPr/>
        </p:nvGrpSpPr>
        <p:grpSpPr>
          <a:xfrm>
            <a:off x="1477461" y="2733115"/>
            <a:ext cx="1281179" cy="998621"/>
            <a:chOff x="842457" y="1925053"/>
            <a:chExt cx="1708238" cy="1331494"/>
          </a:xfrm>
        </p:grpSpPr>
        <p:sp>
          <p:nvSpPr>
            <p:cNvPr id="460" name="Google Shape;460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SzPts val="1800"/>
              </a:pP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" name="Google Shape;461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462" name="Google Shape;46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471" name="Google Shape;47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480" name="Google Shape;480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489" name="Google Shape;489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498" name="Google Shape;498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507" name="Google Shape;50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516" name="Google Shape;51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4" name="Google Shape;524;p31"/>
          <p:cNvGrpSpPr/>
          <p:nvPr/>
        </p:nvGrpSpPr>
        <p:grpSpPr>
          <a:xfrm>
            <a:off x="4993295" y="1451807"/>
            <a:ext cx="1281179" cy="998621"/>
            <a:chOff x="842457" y="1925053"/>
            <a:chExt cx="1708238" cy="1331494"/>
          </a:xfrm>
        </p:grpSpPr>
        <p:sp>
          <p:nvSpPr>
            <p:cNvPr id="525" name="Google Shape;525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SzPts val="1800"/>
              </a:pP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6" name="Google Shape;526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527" name="Google Shape;52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5" name="Google Shape;535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536" name="Google Shape;53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" name="Google Shape;544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545" name="Google Shape;545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3" name="Google Shape;553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554" name="Google Shape;554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2" name="Google Shape;562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563" name="Google Shape;563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1" name="Google Shape;571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572" name="Google Shape;57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581" name="Google Shape;58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9" name="Google Shape;589;p31"/>
          <p:cNvGrpSpPr/>
          <p:nvPr/>
        </p:nvGrpSpPr>
        <p:grpSpPr>
          <a:xfrm>
            <a:off x="3223899" y="1451807"/>
            <a:ext cx="1281179" cy="998621"/>
            <a:chOff x="842457" y="1925053"/>
            <a:chExt cx="1708238" cy="1331494"/>
          </a:xfrm>
        </p:grpSpPr>
        <p:sp>
          <p:nvSpPr>
            <p:cNvPr id="590" name="Google Shape;590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SzPts val="1800"/>
              </a:pP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1" name="Google Shape;591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592" name="Google Shape;59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0" name="Google Shape;600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601" name="Google Shape;60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9" name="Google Shape;609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610" name="Google Shape;610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619" name="Google Shape;619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7" name="Google Shape;627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628" name="Google Shape;628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637" name="Google Shape;63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646" name="Google Shape;64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54" name="Google Shape;654;p31"/>
          <p:cNvSpPr txBox="1"/>
          <p:nvPr/>
        </p:nvSpPr>
        <p:spPr>
          <a:xfrm>
            <a:off x="920947" y="833455"/>
            <a:ext cx="6678896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SzPts val="2000"/>
            </a:pPr>
            <a:r>
              <a:rPr lang="en-GB" sz="1500" b="1">
                <a:solidFill>
                  <a:schemeClr val="dk1"/>
                </a:solidFill>
              </a:rPr>
              <a:t>Example: </a:t>
            </a:r>
            <a:r>
              <a:rPr lang="en-GB" sz="1500">
                <a:solidFill>
                  <a:schemeClr val="dk1"/>
                </a:solidFill>
              </a:rPr>
              <a:t>Monclus </a:t>
            </a:r>
            <a:r>
              <a:rPr lang="en-GB" sz="1500" i="1">
                <a:solidFill>
                  <a:schemeClr val="dk1"/>
                </a:solidFill>
              </a:rPr>
              <a:t>et al., 2012, </a:t>
            </a:r>
            <a:r>
              <a:rPr lang="en-GB" sz="1500">
                <a:solidFill>
                  <a:schemeClr val="dk1"/>
                </a:solidFill>
              </a:rPr>
              <a:t>[2]</a:t>
            </a:r>
            <a:endParaRPr sz="1500" b="1">
              <a:solidFill>
                <a:schemeClr val="dk1"/>
              </a:solidFill>
            </a:endParaRPr>
          </a:p>
        </p:txBody>
      </p:sp>
      <p:sp>
        <p:nvSpPr>
          <p:cNvPr id="655" name="Google Shape;655;p31"/>
          <p:cNvSpPr txBox="1"/>
          <p:nvPr/>
        </p:nvSpPr>
        <p:spPr>
          <a:xfrm>
            <a:off x="1346218" y="3962586"/>
            <a:ext cx="5274521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SzPts val="1800"/>
            </a:pPr>
            <a:r>
              <a:rPr lang="en-GB" sz="1350">
                <a:solidFill>
                  <a:schemeClr val="dk1"/>
                </a:solidFill>
              </a:rPr>
              <a:t>6 randomized blocks</a:t>
            </a:r>
            <a:endParaRPr sz="1050"/>
          </a:p>
          <a:p>
            <a:pPr>
              <a:buSzPts val="1800"/>
            </a:pPr>
            <a:r>
              <a:rPr lang="en-GB" sz="1350">
                <a:solidFill>
                  <a:schemeClr val="dk1"/>
                </a:solidFill>
              </a:rPr>
              <a:t>1 observation unit = one tree</a:t>
            </a:r>
            <a:endParaRPr sz="1350">
              <a:solidFill>
                <a:schemeClr val="dk1"/>
              </a:solidFill>
            </a:endParaRPr>
          </a:p>
          <a:p>
            <a:pPr>
              <a:buSzPts val="1800"/>
            </a:pPr>
            <a:r>
              <a:rPr lang="en-GB" sz="1350">
                <a:solidFill>
                  <a:schemeClr val="dk1"/>
                </a:solidFill>
              </a:rPr>
              <a:t>No treatment</a:t>
            </a:r>
            <a:endParaRPr sz="1350">
              <a:solidFill>
                <a:schemeClr val="dk1"/>
              </a:solidFill>
            </a:endParaRPr>
          </a:p>
          <a:p>
            <a:pPr>
              <a:buSzPts val="1800"/>
            </a:pPr>
            <a:r>
              <a:rPr lang="en-GB" sz="1350">
                <a:solidFill>
                  <a:schemeClr val="dk1"/>
                </a:solidFill>
              </a:rPr>
              <a:t>6 replicates defined by their position in each block: row and column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656" name="Google Shape;656;p31"/>
          <p:cNvSpPr txBox="1"/>
          <p:nvPr/>
        </p:nvSpPr>
        <p:spPr>
          <a:xfrm>
            <a:off x="5764178" y="767191"/>
            <a:ext cx="2523768" cy="55399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GB" sz="1050" b="1">
                <a:solidFill>
                  <a:srgbClr val="FF0000"/>
                </a:solidFill>
              </a:rPr>
              <a:t>Populus deltoïdes</a:t>
            </a:r>
            <a:endParaRPr sz="1050"/>
          </a:p>
          <a:p>
            <a:r>
              <a:rPr lang="en-GB" sz="1050" b="1">
                <a:solidFill>
                  <a:srgbClr val="FF0000"/>
                </a:solidFill>
              </a:rPr>
              <a:t>INRA:73028-62</a:t>
            </a:r>
            <a:endParaRPr sz="1050"/>
          </a:p>
          <a:p>
            <a:r>
              <a:rPr lang="en-GB" sz="1050" b="1">
                <a:solidFill>
                  <a:srgbClr val="FF0000"/>
                </a:solidFill>
              </a:rPr>
              <a:t>doi:10.15454/1.4921786081024297E12</a:t>
            </a:r>
            <a:endParaRPr sz="1050"/>
          </a:p>
        </p:txBody>
      </p:sp>
      <p:cxnSp>
        <p:nvCxnSpPr>
          <p:cNvPr id="657" name="Google Shape;657;p31"/>
          <p:cNvCxnSpPr>
            <a:stCxn id="656" idx="2"/>
            <a:endCxn id="573" idx="7"/>
          </p:cNvCxnSpPr>
          <p:nvPr/>
        </p:nvCxnSpPr>
        <p:spPr>
          <a:xfrm flipH="1">
            <a:off x="5309762" y="1321189"/>
            <a:ext cx="1716300" cy="83295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8" name="Google Shape;658;p31"/>
          <p:cNvCxnSpPr>
            <a:stCxn id="656" idx="2"/>
            <a:endCxn id="287" idx="6"/>
          </p:cNvCxnSpPr>
          <p:nvPr/>
        </p:nvCxnSpPr>
        <p:spPr>
          <a:xfrm flipH="1">
            <a:off x="5479637" y="1321189"/>
            <a:ext cx="1546425" cy="178897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9" name="Google Shape;659;p31"/>
          <p:cNvCxnSpPr>
            <a:stCxn id="656" idx="2"/>
            <a:endCxn id="607" idx="0"/>
          </p:cNvCxnSpPr>
          <p:nvPr/>
        </p:nvCxnSpPr>
        <p:spPr>
          <a:xfrm flipH="1">
            <a:off x="4219862" y="1321189"/>
            <a:ext cx="2806200" cy="29497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0" name="Google Shape;660;p31"/>
          <p:cNvCxnSpPr>
            <a:stCxn id="656" idx="2"/>
            <a:endCxn id="362" idx="2"/>
          </p:cNvCxnSpPr>
          <p:nvPr/>
        </p:nvCxnSpPr>
        <p:spPr>
          <a:xfrm flipH="1">
            <a:off x="1937462" y="1321189"/>
            <a:ext cx="5088600" cy="63585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1" name="Google Shape;661;p31"/>
          <p:cNvCxnSpPr>
            <a:stCxn id="656" idx="2"/>
            <a:endCxn id="435" idx="0"/>
          </p:cNvCxnSpPr>
          <p:nvPr/>
        </p:nvCxnSpPr>
        <p:spPr>
          <a:xfrm flipH="1">
            <a:off x="3632162" y="1321189"/>
            <a:ext cx="3393900" cy="196132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2" name="Google Shape;662;p31"/>
          <p:cNvCxnSpPr>
            <a:stCxn id="656" idx="2"/>
            <a:endCxn id="485" idx="2"/>
          </p:cNvCxnSpPr>
          <p:nvPr/>
        </p:nvCxnSpPr>
        <p:spPr>
          <a:xfrm flipH="1">
            <a:off x="2248412" y="1321189"/>
            <a:ext cx="4777650" cy="178897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id="{BA52A124-21B0-A643-BB60-296242853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MIAPPE 1.1 </a:t>
            </a:r>
            <a:r>
              <a:rPr lang="fr-FR" dirty="0" err="1"/>
              <a:t>Overview</a:t>
            </a:r>
            <a:br>
              <a:rPr lang="fr-FR" dirty="0"/>
            </a:b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6" name="Flèche vers la droite 5">
            <a:extLst>
              <a:ext uri="{FF2B5EF4-FFF2-40B4-BE49-F238E27FC236}">
                <a16:creationId xmlns:a16="http://schemas.microsoft.com/office/drawing/2014/main" id="{6C5605D3-FE5B-AE4F-9B7C-04ACA9FEE8CB}"/>
              </a:ext>
            </a:extLst>
          </p:cNvPr>
          <p:cNvSpPr/>
          <p:nvPr/>
        </p:nvSpPr>
        <p:spPr>
          <a:xfrm>
            <a:off x="6333233" y="3110164"/>
            <a:ext cx="617108" cy="250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Document 6">
            <a:extLst>
              <a:ext uri="{FF2B5EF4-FFF2-40B4-BE49-F238E27FC236}">
                <a16:creationId xmlns:a16="http://schemas.microsoft.com/office/drawing/2014/main" id="{7F17A144-689C-BD4C-A7AD-3BDDB65342F6}"/>
              </a:ext>
            </a:extLst>
          </p:cNvPr>
          <p:cNvSpPr/>
          <p:nvPr/>
        </p:nvSpPr>
        <p:spPr>
          <a:xfrm>
            <a:off x="7041558" y="2971168"/>
            <a:ext cx="706067" cy="760568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Data file</a:t>
            </a:r>
          </a:p>
        </p:txBody>
      </p:sp>
      <p:sp>
        <p:nvSpPr>
          <p:cNvPr id="665" name="Document 664">
            <a:extLst>
              <a:ext uri="{FF2B5EF4-FFF2-40B4-BE49-F238E27FC236}">
                <a16:creationId xmlns:a16="http://schemas.microsoft.com/office/drawing/2014/main" id="{71EC246D-F95D-5E42-A1DA-FAFD32BEE193}"/>
              </a:ext>
            </a:extLst>
          </p:cNvPr>
          <p:cNvSpPr/>
          <p:nvPr/>
        </p:nvSpPr>
        <p:spPr>
          <a:xfrm>
            <a:off x="67725" y="1541066"/>
            <a:ext cx="706067" cy="760568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Data file</a:t>
            </a:r>
          </a:p>
        </p:txBody>
      </p:sp>
      <p:sp>
        <p:nvSpPr>
          <p:cNvPr id="666" name="Document 665">
            <a:extLst>
              <a:ext uri="{FF2B5EF4-FFF2-40B4-BE49-F238E27FC236}">
                <a16:creationId xmlns:a16="http://schemas.microsoft.com/office/drawing/2014/main" id="{691DC354-040D-1E45-A4AE-E6313CFED50C}"/>
              </a:ext>
            </a:extLst>
          </p:cNvPr>
          <p:cNvSpPr/>
          <p:nvPr/>
        </p:nvSpPr>
        <p:spPr>
          <a:xfrm>
            <a:off x="16265" y="3010115"/>
            <a:ext cx="706067" cy="760568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Data file</a:t>
            </a:r>
          </a:p>
        </p:txBody>
      </p:sp>
      <p:sp>
        <p:nvSpPr>
          <p:cNvPr id="667" name="Document 666">
            <a:extLst>
              <a:ext uri="{FF2B5EF4-FFF2-40B4-BE49-F238E27FC236}">
                <a16:creationId xmlns:a16="http://schemas.microsoft.com/office/drawing/2014/main" id="{28ADCD63-7820-E149-9A0E-FA0821E318FD}"/>
              </a:ext>
            </a:extLst>
          </p:cNvPr>
          <p:cNvSpPr/>
          <p:nvPr/>
        </p:nvSpPr>
        <p:spPr>
          <a:xfrm>
            <a:off x="6940815" y="1678495"/>
            <a:ext cx="706067" cy="760568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Data file</a:t>
            </a:r>
          </a:p>
        </p:txBody>
      </p:sp>
      <p:sp>
        <p:nvSpPr>
          <p:cNvPr id="671" name="Flèche vers la droite 670">
            <a:extLst>
              <a:ext uri="{FF2B5EF4-FFF2-40B4-BE49-F238E27FC236}">
                <a16:creationId xmlns:a16="http://schemas.microsoft.com/office/drawing/2014/main" id="{34563B44-83D7-3F42-B94C-DC942FABB5A6}"/>
              </a:ext>
            </a:extLst>
          </p:cNvPr>
          <p:cNvSpPr/>
          <p:nvPr/>
        </p:nvSpPr>
        <p:spPr>
          <a:xfrm>
            <a:off x="6291622" y="1919418"/>
            <a:ext cx="617108" cy="250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2" name="Flèche vers la droite 671">
            <a:extLst>
              <a:ext uri="{FF2B5EF4-FFF2-40B4-BE49-F238E27FC236}">
                <a16:creationId xmlns:a16="http://schemas.microsoft.com/office/drawing/2014/main" id="{8C681354-2CEC-6F49-98D8-D1DE71610B09}"/>
              </a:ext>
            </a:extLst>
          </p:cNvPr>
          <p:cNvSpPr/>
          <p:nvPr/>
        </p:nvSpPr>
        <p:spPr>
          <a:xfrm rot="10800000">
            <a:off x="835471" y="1772135"/>
            <a:ext cx="617108" cy="250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3" name="Flèche vers la droite 672">
            <a:extLst>
              <a:ext uri="{FF2B5EF4-FFF2-40B4-BE49-F238E27FC236}">
                <a16:creationId xmlns:a16="http://schemas.microsoft.com/office/drawing/2014/main" id="{5E100113-3723-A741-AA16-D76FC461A66F}"/>
              </a:ext>
            </a:extLst>
          </p:cNvPr>
          <p:cNvSpPr/>
          <p:nvPr/>
        </p:nvSpPr>
        <p:spPr>
          <a:xfrm rot="10800000">
            <a:off x="754774" y="3161161"/>
            <a:ext cx="617108" cy="250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015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7627" y="785096"/>
            <a:ext cx="5178919" cy="383209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5320651" y="918465"/>
            <a:ext cx="1082775" cy="2667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2000"/>
            </a:pPr>
            <a:r>
              <a:rPr lang="en-GB" sz="1333">
                <a:solidFill>
                  <a:schemeClr val="dk1"/>
                </a:solidFill>
              </a:rPr>
              <a:t>Investigation</a:t>
            </a:r>
            <a:endParaRPr sz="1333">
              <a:solidFill>
                <a:schemeClr val="dk1"/>
              </a:solidFill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5581940" y="2232329"/>
            <a:ext cx="560197" cy="2667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2000"/>
            </a:pPr>
            <a:r>
              <a:rPr lang="en-GB" sz="1333">
                <a:solidFill>
                  <a:schemeClr val="dk1"/>
                </a:solidFill>
              </a:rPr>
              <a:t>Study</a:t>
            </a:r>
            <a:endParaRPr sz="1333">
              <a:solidFill>
                <a:schemeClr val="dk1"/>
              </a:solidFill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5146530" y="3489122"/>
            <a:ext cx="1623521" cy="47192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2000"/>
            </a:pPr>
            <a:r>
              <a:rPr lang="en-GB" sz="1333">
                <a:solidFill>
                  <a:schemeClr val="dk1"/>
                </a:solidFill>
              </a:rPr>
              <a:t>Assay</a:t>
            </a:r>
            <a:endParaRPr sz="1333">
              <a:solidFill>
                <a:schemeClr val="dk1"/>
              </a:solidFill>
            </a:endParaRPr>
          </a:p>
          <a:p>
            <a:pPr>
              <a:buSzPts val="2000"/>
            </a:pPr>
            <a:r>
              <a:rPr lang="en-GB" sz="1333">
                <a:solidFill>
                  <a:schemeClr val="dk1"/>
                </a:solidFill>
              </a:rPr>
              <a:t>(Observed variable)</a:t>
            </a:r>
            <a:endParaRPr sz="1333">
              <a:solidFill>
                <a:schemeClr val="dk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89C1E8-B024-6846-BA96-F6327924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MIAPPE V1.1 </a:t>
            </a:r>
            <a:r>
              <a:rPr lang="fr-FR" dirty="0" err="1"/>
              <a:t>Overview</a:t>
            </a:r>
            <a:br>
              <a:rPr lang="fr-FR" dirty="0"/>
            </a:br>
            <a:r>
              <a:rPr lang="fr-FR" dirty="0"/>
              <a:t>the (ISA) </a:t>
            </a:r>
            <a:r>
              <a:rPr lang="fr-FR" dirty="0" err="1"/>
              <a:t>backbone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566809-9251-AA44-AA12-F56231F51B18}"/>
              </a:ext>
            </a:extLst>
          </p:cNvPr>
          <p:cNvSpPr txBox="1"/>
          <p:nvPr/>
        </p:nvSpPr>
        <p:spPr>
          <a:xfrm>
            <a:off x="0" y="717635"/>
            <a:ext cx="4226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buFont typeface="Arial" panose="020B0604020202020204" pitchFamily="34" charset="0"/>
              <a:buChar char="•"/>
            </a:pPr>
            <a:r>
              <a:rPr lang="fr-FR" b="1" dirty="0"/>
              <a:t>Investigation</a:t>
            </a:r>
            <a:r>
              <a:rPr lang="fr-FR" dirty="0"/>
              <a:t>: </a:t>
            </a:r>
            <a:r>
              <a:rPr lang="fr-FR" dirty="0" err="1"/>
              <a:t>whole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fr-FR" b="1" dirty="0" err="1"/>
              <a:t>Study</a:t>
            </a:r>
            <a:r>
              <a:rPr lang="fr-FR" dirty="0"/>
              <a:t> : one </a:t>
            </a:r>
            <a:r>
              <a:rPr lang="fr-FR" dirty="0" err="1"/>
              <a:t>experiment</a:t>
            </a:r>
            <a:r>
              <a:rPr lang="fr-FR" dirty="0"/>
              <a:t> in one location for one to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year</a:t>
            </a:r>
            <a:endParaRPr lang="fr-FR" dirty="0"/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fr-FR" b="1" dirty="0" err="1"/>
              <a:t>Assay</a:t>
            </a:r>
            <a:r>
              <a:rPr lang="fr-FR" dirty="0"/>
              <a:t>: </a:t>
            </a:r>
            <a:r>
              <a:rPr lang="fr-FR" dirty="0" err="1"/>
              <a:t>Level</a:t>
            </a:r>
            <a:r>
              <a:rPr lang="fr-FR" dirty="0"/>
              <a:t> + Trait + Method + </a:t>
            </a:r>
            <a:r>
              <a:rPr lang="fr-FR" dirty="0" err="1"/>
              <a:t>Scale</a:t>
            </a:r>
            <a:r>
              <a:rPr lang="fr-FR" dirty="0"/>
              <a:t>/Unit</a:t>
            </a:r>
          </a:p>
        </p:txBody>
      </p:sp>
      <p:pic>
        <p:nvPicPr>
          <p:cNvPr id="10" name="Shape 193" descr="http://www.cropontology.org/images/Crop_Ontology_logo.png">
            <a:extLst>
              <a:ext uri="{FF2B5EF4-FFF2-40B4-BE49-F238E27FC236}">
                <a16:creationId xmlns:a16="http://schemas.microsoft.com/office/drawing/2014/main" id="{2E2B4A19-BBC4-0D41-8545-3E8091B8CEB4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7362" y="3791107"/>
            <a:ext cx="1214775" cy="42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264;p31">
            <a:extLst>
              <a:ext uri="{FF2B5EF4-FFF2-40B4-BE49-F238E27FC236}">
                <a16:creationId xmlns:a16="http://schemas.microsoft.com/office/drawing/2014/main" id="{93975F8C-8662-4A42-95C1-F35283C7DCDF}"/>
              </a:ext>
            </a:extLst>
          </p:cNvPr>
          <p:cNvGrpSpPr/>
          <p:nvPr/>
        </p:nvGrpSpPr>
        <p:grpSpPr>
          <a:xfrm>
            <a:off x="1975552" y="3865483"/>
            <a:ext cx="1281179" cy="998621"/>
            <a:chOff x="842457" y="1925053"/>
            <a:chExt cx="1708238" cy="1331494"/>
          </a:xfrm>
        </p:grpSpPr>
        <p:sp>
          <p:nvSpPr>
            <p:cNvPr id="12" name="Google Shape;265;p31">
              <a:extLst>
                <a:ext uri="{FF2B5EF4-FFF2-40B4-BE49-F238E27FC236}">
                  <a16:creationId xmlns:a16="http://schemas.microsoft.com/office/drawing/2014/main" id="{5509BB8F-7648-AB41-9CB5-FF28E0EB0E66}"/>
                </a:ext>
              </a:extLst>
            </p:cNvPr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SzPts val="1800"/>
              </a:pP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" name="Google Shape;266;p31">
              <a:extLst>
                <a:ext uri="{FF2B5EF4-FFF2-40B4-BE49-F238E27FC236}">
                  <a16:creationId xmlns:a16="http://schemas.microsoft.com/office/drawing/2014/main" id="{2EB3B9D1-A3B4-9A46-91D5-67CD519AB35B}"/>
                </a:ext>
              </a:extLst>
            </p:cNvPr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68" name="Google Shape;267;p31">
                <a:extLst>
                  <a:ext uri="{FF2B5EF4-FFF2-40B4-BE49-F238E27FC236}">
                    <a16:creationId xmlns:a16="http://schemas.microsoft.com/office/drawing/2014/main" id="{3123DE57-74F1-3B47-BAE1-E0044632D064}"/>
                  </a:ext>
                </a:extLst>
              </p:cNvPr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268;p31">
                <a:extLst>
                  <a:ext uri="{FF2B5EF4-FFF2-40B4-BE49-F238E27FC236}">
                    <a16:creationId xmlns:a16="http://schemas.microsoft.com/office/drawing/2014/main" id="{4CA47EC1-D1B9-1745-8416-48781E8E8DE2}"/>
                  </a:ext>
                </a:extLst>
              </p:cNvPr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269;p31">
                <a:extLst>
                  <a:ext uri="{FF2B5EF4-FFF2-40B4-BE49-F238E27FC236}">
                    <a16:creationId xmlns:a16="http://schemas.microsoft.com/office/drawing/2014/main" id="{9E65E62D-5645-E245-BD39-6B8055EF3798}"/>
                  </a:ext>
                </a:extLst>
              </p:cNvPr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270;p31">
                <a:extLst>
                  <a:ext uri="{FF2B5EF4-FFF2-40B4-BE49-F238E27FC236}">
                    <a16:creationId xmlns:a16="http://schemas.microsoft.com/office/drawing/2014/main" id="{8D43C183-2A5F-E146-B4B6-B4ABFBE23055}"/>
                  </a:ext>
                </a:extLst>
              </p:cNvPr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271;p31">
                <a:extLst>
                  <a:ext uri="{FF2B5EF4-FFF2-40B4-BE49-F238E27FC236}">
                    <a16:creationId xmlns:a16="http://schemas.microsoft.com/office/drawing/2014/main" id="{69B10C6E-DA17-2B4E-82EB-EDD4D2C4A886}"/>
                  </a:ext>
                </a:extLst>
              </p:cNvPr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272;p31">
                <a:extLst>
                  <a:ext uri="{FF2B5EF4-FFF2-40B4-BE49-F238E27FC236}">
                    <a16:creationId xmlns:a16="http://schemas.microsoft.com/office/drawing/2014/main" id="{64FF3ABF-DA46-804F-B588-B554D8C8C150}"/>
                  </a:ext>
                </a:extLst>
              </p:cNvPr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273;p31">
                <a:extLst>
                  <a:ext uri="{FF2B5EF4-FFF2-40B4-BE49-F238E27FC236}">
                    <a16:creationId xmlns:a16="http://schemas.microsoft.com/office/drawing/2014/main" id="{C52DF9C3-1EC8-5D46-91A4-D8EEE475603C}"/>
                  </a:ext>
                </a:extLst>
              </p:cNvPr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274;p31">
                <a:extLst>
                  <a:ext uri="{FF2B5EF4-FFF2-40B4-BE49-F238E27FC236}">
                    <a16:creationId xmlns:a16="http://schemas.microsoft.com/office/drawing/2014/main" id="{F154F846-1982-7F47-9213-029B493CCDC3}"/>
                  </a:ext>
                </a:extLst>
              </p:cNvPr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275;p31">
              <a:extLst>
                <a:ext uri="{FF2B5EF4-FFF2-40B4-BE49-F238E27FC236}">
                  <a16:creationId xmlns:a16="http://schemas.microsoft.com/office/drawing/2014/main" id="{FCF6E73D-0B45-274C-BE0A-CDB29821A95E}"/>
                </a:ext>
              </a:extLst>
            </p:cNvPr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60" name="Google Shape;276;p31">
                <a:extLst>
                  <a:ext uri="{FF2B5EF4-FFF2-40B4-BE49-F238E27FC236}">
                    <a16:creationId xmlns:a16="http://schemas.microsoft.com/office/drawing/2014/main" id="{B8B350F0-34D4-B248-BED1-3D321DD09AE0}"/>
                  </a:ext>
                </a:extLst>
              </p:cNvPr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277;p31">
                <a:extLst>
                  <a:ext uri="{FF2B5EF4-FFF2-40B4-BE49-F238E27FC236}">
                    <a16:creationId xmlns:a16="http://schemas.microsoft.com/office/drawing/2014/main" id="{75AA4442-A4A4-034D-9331-DDC72A24BA9B}"/>
                  </a:ext>
                </a:extLst>
              </p:cNvPr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278;p31">
                <a:extLst>
                  <a:ext uri="{FF2B5EF4-FFF2-40B4-BE49-F238E27FC236}">
                    <a16:creationId xmlns:a16="http://schemas.microsoft.com/office/drawing/2014/main" id="{580B5923-8A9C-0E40-B046-BE827D9EBD1A}"/>
                  </a:ext>
                </a:extLst>
              </p:cNvPr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279;p31">
                <a:extLst>
                  <a:ext uri="{FF2B5EF4-FFF2-40B4-BE49-F238E27FC236}">
                    <a16:creationId xmlns:a16="http://schemas.microsoft.com/office/drawing/2014/main" id="{564235A6-B968-3243-888E-79D9ACB2B994}"/>
                  </a:ext>
                </a:extLst>
              </p:cNvPr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280;p31">
                <a:extLst>
                  <a:ext uri="{FF2B5EF4-FFF2-40B4-BE49-F238E27FC236}">
                    <a16:creationId xmlns:a16="http://schemas.microsoft.com/office/drawing/2014/main" id="{61A6D194-52A3-FB4C-8323-CE1B238AC93C}"/>
                  </a:ext>
                </a:extLst>
              </p:cNvPr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281;p31">
                <a:extLst>
                  <a:ext uri="{FF2B5EF4-FFF2-40B4-BE49-F238E27FC236}">
                    <a16:creationId xmlns:a16="http://schemas.microsoft.com/office/drawing/2014/main" id="{6381C80E-5F6E-F74A-B77E-565167CE9E7C}"/>
                  </a:ext>
                </a:extLst>
              </p:cNvPr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282;p31">
                <a:extLst>
                  <a:ext uri="{FF2B5EF4-FFF2-40B4-BE49-F238E27FC236}">
                    <a16:creationId xmlns:a16="http://schemas.microsoft.com/office/drawing/2014/main" id="{0262635A-6D65-A540-97AD-55B65AB3EA9B}"/>
                  </a:ext>
                </a:extLst>
              </p:cNvPr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283;p31">
                <a:extLst>
                  <a:ext uri="{FF2B5EF4-FFF2-40B4-BE49-F238E27FC236}">
                    <a16:creationId xmlns:a16="http://schemas.microsoft.com/office/drawing/2014/main" id="{6CB354AC-8FB9-2241-B994-DCD1CDFFE350}"/>
                  </a:ext>
                </a:extLst>
              </p:cNvPr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284;p31">
              <a:extLst>
                <a:ext uri="{FF2B5EF4-FFF2-40B4-BE49-F238E27FC236}">
                  <a16:creationId xmlns:a16="http://schemas.microsoft.com/office/drawing/2014/main" id="{D0181679-0DD2-6B4D-B009-94A8EFEF3A15}"/>
                </a:ext>
              </a:extLst>
            </p:cNvPr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52" name="Google Shape;285;p31">
                <a:extLst>
                  <a:ext uri="{FF2B5EF4-FFF2-40B4-BE49-F238E27FC236}">
                    <a16:creationId xmlns:a16="http://schemas.microsoft.com/office/drawing/2014/main" id="{6AAFCDFC-C8AB-264F-B107-D162F2A8E842}"/>
                  </a:ext>
                </a:extLst>
              </p:cNvPr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286;p31">
                <a:extLst>
                  <a:ext uri="{FF2B5EF4-FFF2-40B4-BE49-F238E27FC236}">
                    <a16:creationId xmlns:a16="http://schemas.microsoft.com/office/drawing/2014/main" id="{BF7E5F4D-3181-E941-97E5-86BBE953ADCD}"/>
                  </a:ext>
                </a:extLst>
              </p:cNvPr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287;p31">
                <a:extLst>
                  <a:ext uri="{FF2B5EF4-FFF2-40B4-BE49-F238E27FC236}">
                    <a16:creationId xmlns:a16="http://schemas.microsoft.com/office/drawing/2014/main" id="{1301876D-A1D6-954A-9A0C-778A79D2BE6B}"/>
                  </a:ext>
                </a:extLst>
              </p:cNvPr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288;p31">
                <a:extLst>
                  <a:ext uri="{FF2B5EF4-FFF2-40B4-BE49-F238E27FC236}">
                    <a16:creationId xmlns:a16="http://schemas.microsoft.com/office/drawing/2014/main" id="{E632B7FA-EE03-3E42-A4DC-AFDE6070EF18}"/>
                  </a:ext>
                </a:extLst>
              </p:cNvPr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289;p31">
                <a:extLst>
                  <a:ext uri="{FF2B5EF4-FFF2-40B4-BE49-F238E27FC236}">
                    <a16:creationId xmlns:a16="http://schemas.microsoft.com/office/drawing/2014/main" id="{78AF9156-691F-D64A-B370-EDC9FB300400}"/>
                  </a:ext>
                </a:extLst>
              </p:cNvPr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290;p31">
                <a:extLst>
                  <a:ext uri="{FF2B5EF4-FFF2-40B4-BE49-F238E27FC236}">
                    <a16:creationId xmlns:a16="http://schemas.microsoft.com/office/drawing/2014/main" id="{3FE8C106-CD22-4A4A-9FF0-D218ACE85061}"/>
                  </a:ext>
                </a:extLst>
              </p:cNvPr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291;p31">
                <a:extLst>
                  <a:ext uri="{FF2B5EF4-FFF2-40B4-BE49-F238E27FC236}">
                    <a16:creationId xmlns:a16="http://schemas.microsoft.com/office/drawing/2014/main" id="{C317DA95-1CD1-AC4A-8C5A-1E0629F9C6A1}"/>
                  </a:ext>
                </a:extLst>
              </p:cNvPr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292;p31">
                <a:extLst>
                  <a:ext uri="{FF2B5EF4-FFF2-40B4-BE49-F238E27FC236}">
                    <a16:creationId xmlns:a16="http://schemas.microsoft.com/office/drawing/2014/main" id="{600C9817-DB7B-5449-A385-241F7352A976}"/>
                  </a:ext>
                </a:extLst>
              </p:cNvPr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293;p31">
              <a:extLst>
                <a:ext uri="{FF2B5EF4-FFF2-40B4-BE49-F238E27FC236}">
                  <a16:creationId xmlns:a16="http://schemas.microsoft.com/office/drawing/2014/main" id="{12F7E6AB-6A08-7E46-98C5-3430D8F37DD9}"/>
                </a:ext>
              </a:extLst>
            </p:cNvPr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44" name="Google Shape;294;p31">
                <a:extLst>
                  <a:ext uri="{FF2B5EF4-FFF2-40B4-BE49-F238E27FC236}">
                    <a16:creationId xmlns:a16="http://schemas.microsoft.com/office/drawing/2014/main" id="{48E2BDF1-8C85-7547-8D22-0EC36B3FD166}"/>
                  </a:ext>
                </a:extLst>
              </p:cNvPr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295;p31">
                <a:extLst>
                  <a:ext uri="{FF2B5EF4-FFF2-40B4-BE49-F238E27FC236}">
                    <a16:creationId xmlns:a16="http://schemas.microsoft.com/office/drawing/2014/main" id="{CCD8F71A-EEBF-4840-B551-2383EA1EF69B}"/>
                  </a:ext>
                </a:extLst>
              </p:cNvPr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296;p31">
                <a:extLst>
                  <a:ext uri="{FF2B5EF4-FFF2-40B4-BE49-F238E27FC236}">
                    <a16:creationId xmlns:a16="http://schemas.microsoft.com/office/drawing/2014/main" id="{DDDA8DC9-E1FD-5645-A5B9-28F1AAE236C9}"/>
                  </a:ext>
                </a:extLst>
              </p:cNvPr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297;p31">
                <a:extLst>
                  <a:ext uri="{FF2B5EF4-FFF2-40B4-BE49-F238E27FC236}">
                    <a16:creationId xmlns:a16="http://schemas.microsoft.com/office/drawing/2014/main" id="{14FFAFC0-B033-9544-B8FA-E899834B6326}"/>
                  </a:ext>
                </a:extLst>
              </p:cNvPr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298;p31">
                <a:extLst>
                  <a:ext uri="{FF2B5EF4-FFF2-40B4-BE49-F238E27FC236}">
                    <a16:creationId xmlns:a16="http://schemas.microsoft.com/office/drawing/2014/main" id="{B4A4C172-7C29-624E-BE51-4B6A2D938943}"/>
                  </a:ext>
                </a:extLst>
              </p:cNvPr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299;p31">
                <a:extLst>
                  <a:ext uri="{FF2B5EF4-FFF2-40B4-BE49-F238E27FC236}">
                    <a16:creationId xmlns:a16="http://schemas.microsoft.com/office/drawing/2014/main" id="{E3183756-017F-8542-B62B-843F23818C57}"/>
                  </a:ext>
                </a:extLst>
              </p:cNvPr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300;p31">
                <a:extLst>
                  <a:ext uri="{FF2B5EF4-FFF2-40B4-BE49-F238E27FC236}">
                    <a16:creationId xmlns:a16="http://schemas.microsoft.com/office/drawing/2014/main" id="{BF66BA31-4DED-904F-8DC8-00E3E23A9F92}"/>
                  </a:ext>
                </a:extLst>
              </p:cNvPr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301;p31">
                <a:extLst>
                  <a:ext uri="{FF2B5EF4-FFF2-40B4-BE49-F238E27FC236}">
                    <a16:creationId xmlns:a16="http://schemas.microsoft.com/office/drawing/2014/main" id="{F2B65109-AB93-FA43-A0FC-591618690EEA}"/>
                  </a:ext>
                </a:extLst>
              </p:cNvPr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302;p31">
              <a:extLst>
                <a:ext uri="{FF2B5EF4-FFF2-40B4-BE49-F238E27FC236}">
                  <a16:creationId xmlns:a16="http://schemas.microsoft.com/office/drawing/2014/main" id="{4F24F3BA-7620-CC48-86B6-AA10E86AF6D4}"/>
                </a:ext>
              </a:extLst>
            </p:cNvPr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36" name="Google Shape;303;p31">
                <a:extLst>
                  <a:ext uri="{FF2B5EF4-FFF2-40B4-BE49-F238E27FC236}">
                    <a16:creationId xmlns:a16="http://schemas.microsoft.com/office/drawing/2014/main" id="{548025C6-89B5-5444-8F08-27483B4B6BB2}"/>
                  </a:ext>
                </a:extLst>
              </p:cNvPr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04;p31">
                <a:extLst>
                  <a:ext uri="{FF2B5EF4-FFF2-40B4-BE49-F238E27FC236}">
                    <a16:creationId xmlns:a16="http://schemas.microsoft.com/office/drawing/2014/main" id="{DECE38C2-132E-3043-9457-01BE3AB4A562}"/>
                  </a:ext>
                </a:extLst>
              </p:cNvPr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05;p31">
                <a:extLst>
                  <a:ext uri="{FF2B5EF4-FFF2-40B4-BE49-F238E27FC236}">
                    <a16:creationId xmlns:a16="http://schemas.microsoft.com/office/drawing/2014/main" id="{C06483D6-8C2A-0E41-913F-D5A2517D1D09}"/>
                  </a:ext>
                </a:extLst>
              </p:cNvPr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06;p31">
                <a:extLst>
                  <a:ext uri="{FF2B5EF4-FFF2-40B4-BE49-F238E27FC236}">
                    <a16:creationId xmlns:a16="http://schemas.microsoft.com/office/drawing/2014/main" id="{A2F7E02D-067D-F74E-80D9-47E7E8EF7D4C}"/>
                  </a:ext>
                </a:extLst>
              </p:cNvPr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307;p31">
                <a:extLst>
                  <a:ext uri="{FF2B5EF4-FFF2-40B4-BE49-F238E27FC236}">
                    <a16:creationId xmlns:a16="http://schemas.microsoft.com/office/drawing/2014/main" id="{62CB1FD9-EAED-B142-8CBB-6F1A3E5DBDE9}"/>
                  </a:ext>
                </a:extLst>
              </p:cNvPr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308;p31">
                <a:extLst>
                  <a:ext uri="{FF2B5EF4-FFF2-40B4-BE49-F238E27FC236}">
                    <a16:creationId xmlns:a16="http://schemas.microsoft.com/office/drawing/2014/main" id="{CB47B659-D45F-FA4F-911E-96D374D89265}"/>
                  </a:ext>
                </a:extLst>
              </p:cNvPr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309;p31">
                <a:extLst>
                  <a:ext uri="{FF2B5EF4-FFF2-40B4-BE49-F238E27FC236}">
                    <a16:creationId xmlns:a16="http://schemas.microsoft.com/office/drawing/2014/main" id="{9FFF16B6-8B43-D64F-A6C5-C7E4154948B7}"/>
                  </a:ext>
                </a:extLst>
              </p:cNvPr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310;p31">
                <a:extLst>
                  <a:ext uri="{FF2B5EF4-FFF2-40B4-BE49-F238E27FC236}">
                    <a16:creationId xmlns:a16="http://schemas.microsoft.com/office/drawing/2014/main" id="{547BDB12-DE46-E84D-A691-9A0A4D37C91F}"/>
                  </a:ext>
                </a:extLst>
              </p:cNvPr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311;p31">
              <a:extLst>
                <a:ext uri="{FF2B5EF4-FFF2-40B4-BE49-F238E27FC236}">
                  <a16:creationId xmlns:a16="http://schemas.microsoft.com/office/drawing/2014/main" id="{856A678B-CBA7-8C41-86ED-B1906B59FBEA}"/>
                </a:ext>
              </a:extLst>
            </p:cNvPr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28" name="Google Shape;312;p31">
                <a:extLst>
                  <a:ext uri="{FF2B5EF4-FFF2-40B4-BE49-F238E27FC236}">
                    <a16:creationId xmlns:a16="http://schemas.microsoft.com/office/drawing/2014/main" id="{190FAFC3-6EF4-A142-B18E-46929D88326B}"/>
                  </a:ext>
                </a:extLst>
              </p:cNvPr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313;p31">
                <a:extLst>
                  <a:ext uri="{FF2B5EF4-FFF2-40B4-BE49-F238E27FC236}">
                    <a16:creationId xmlns:a16="http://schemas.microsoft.com/office/drawing/2014/main" id="{7D96E2D4-029F-514B-8F57-1BADECE9B6EF}"/>
                  </a:ext>
                </a:extLst>
              </p:cNvPr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14;p31">
                <a:extLst>
                  <a:ext uri="{FF2B5EF4-FFF2-40B4-BE49-F238E27FC236}">
                    <a16:creationId xmlns:a16="http://schemas.microsoft.com/office/drawing/2014/main" id="{B0E7F5BA-FDA4-CE4E-82FB-20B2418055C6}"/>
                  </a:ext>
                </a:extLst>
              </p:cNvPr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5;p31">
                <a:extLst>
                  <a:ext uri="{FF2B5EF4-FFF2-40B4-BE49-F238E27FC236}">
                    <a16:creationId xmlns:a16="http://schemas.microsoft.com/office/drawing/2014/main" id="{12CC8AE8-62C6-424D-A1E5-3B25DEA2EAC6}"/>
                  </a:ext>
                </a:extLst>
              </p:cNvPr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16;p31">
                <a:extLst>
                  <a:ext uri="{FF2B5EF4-FFF2-40B4-BE49-F238E27FC236}">
                    <a16:creationId xmlns:a16="http://schemas.microsoft.com/office/drawing/2014/main" id="{331699F8-E489-384A-9634-900637F0777C}"/>
                  </a:ext>
                </a:extLst>
              </p:cNvPr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17;p31">
                <a:extLst>
                  <a:ext uri="{FF2B5EF4-FFF2-40B4-BE49-F238E27FC236}">
                    <a16:creationId xmlns:a16="http://schemas.microsoft.com/office/drawing/2014/main" id="{CC87462F-70CF-D84D-A0FB-A5E0CD1B3465}"/>
                  </a:ext>
                </a:extLst>
              </p:cNvPr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18;p31">
                <a:extLst>
                  <a:ext uri="{FF2B5EF4-FFF2-40B4-BE49-F238E27FC236}">
                    <a16:creationId xmlns:a16="http://schemas.microsoft.com/office/drawing/2014/main" id="{1D245E45-FE39-164F-A7D9-CFE72A492BC6}"/>
                  </a:ext>
                </a:extLst>
              </p:cNvPr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19;p31">
                <a:extLst>
                  <a:ext uri="{FF2B5EF4-FFF2-40B4-BE49-F238E27FC236}">
                    <a16:creationId xmlns:a16="http://schemas.microsoft.com/office/drawing/2014/main" id="{97C5C4C7-F539-5847-9D6F-A23B05B0C6FC}"/>
                  </a:ext>
                </a:extLst>
              </p:cNvPr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320;p31">
              <a:extLst>
                <a:ext uri="{FF2B5EF4-FFF2-40B4-BE49-F238E27FC236}">
                  <a16:creationId xmlns:a16="http://schemas.microsoft.com/office/drawing/2014/main" id="{5708EB29-A29A-A94C-8F95-5A26B3AF6E0D}"/>
                </a:ext>
              </a:extLst>
            </p:cNvPr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20" name="Google Shape;321;p31">
                <a:extLst>
                  <a:ext uri="{FF2B5EF4-FFF2-40B4-BE49-F238E27FC236}">
                    <a16:creationId xmlns:a16="http://schemas.microsoft.com/office/drawing/2014/main" id="{087FC5BA-6859-C940-9C61-F483EC3A3EF0}"/>
                  </a:ext>
                </a:extLst>
              </p:cNvPr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322;p31">
                <a:extLst>
                  <a:ext uri="{FF2B5EF4-FFF2-40B4-BE49-F238E27FC236}">
                    <a16:creationId xmlns:a16="http://schemas.microsoft.com/office/drawing/2014/main" id="{22CE15DF-AC6D-9344-B15A-6232F6854CA6}"/>
                  </a:ext>
                </a:extLst>
              </p:cNvPr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323;p31">
                <a:extLst>
                  <a:ext uri="{FF2B5EF4-FFF2-40B4-BE49-F238E27FC236}">
                    <a16:creationId xmlns:a16="http://schemas.microsoft.com/office/drawing/2014/main" id="{EA444B06-89C9-7F4A-966F-6AE4E99FCA99}"/>
                  </a:ext>
                </a:extLst>
              </p:cNvPr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324;p31">
                <a:extLst>
                  <a:ext uri="{FF2B5EF4-FFF2-40B4-BE49-F238E27FC236}">
                    <a16:creationId xmlns:a16="http://schemas.microsoft.com/office/drawing/2014/main" id="{DC64856F-44F1-564F-8CBF-3D98F4EA5488}"/>
                  </a:ext>
                </a:extLst>
              </p:cNvPr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325;p31">
                <a:extLst>
                  <a:ext uri="{FF2B5EF4-FFF2-40B4-BE49-F238E27FC236}">
                    <a16:creationId xmlns:a16="http://schemas.microsoft.com/office/drawing/2014/main" id="{9F5AB927-CD78-8446-A6B9-66735A3F53D3}"/>
                  </a:ext>
                </a:extLst>
              </p:cNvPr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326;p31">
                <a:extLst>
                  <a:ext uri="{FF2B5EF4-FFF2-40B4-BE49-F238E27FC236}">
                    <a16:creationId xmlns:a16="http://schemas.microsoft.com/office/drawing/2014/main" id="{D7415BC5-53B5-1444-B849-4BA6B07CEA35}"/>
                  </a:ext>
                </a:extLst>
              </p:cNvPr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327;p31">
                <a:extLst>
                  <a:ext uri="{FF2B5EF4-FFF2-40B4-BE49-F238E27FC236}">
                    <a16:creationId xmlns:a16="http://schemas.microsoft.com/office/drawing/2014/main" id="{A60C5212-5B36-8D47-A434-45091FD4770E}"/>
                  </a:ext>
                </a:extLst>
              </p:cNvPr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328;p31">
                <a:extLst>
                  <a:ext uri="{FF2B5EF4-FFF2-40B4-BE49-F238E27FC236}">
                    <a16:creationId xmlns:a16="http://schemas.microsoft.com/office/drawing/2014/main" id="{58A1AF8C-29DB-4847-85F9-43D5FA711A8B}"/>
                  </a:ext>
                </a:extLst>
              </p:cNvPr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6" name="Flèche vers la droite 75">
            <a:extLst>
              <a:ext uri="{FF2B5EF4-FFF2-40B4-BE49-F238E27FC236}">
                <a16:creationId xmlns:a16="http://schemas.microsoft.com/office/drawing/2014/main" id="{D82B1B3F-FECE-7B44-86D0-5EB66D6CAABF}"/>
              </a:ext>
            </a:extLst>
          </p:cNvPr>
          <p:cNvSpPr/>
          <p:nvPr/>
        </p:nvSpPr>
        <p:spPr>
          <a:xfrm>
            <a:off x="3315490" y="4242532"/>
            <a:ext cx="617108" cy="250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Document 76">
            <a:extLst>
              <a:ext uri="{FF2B5EF4-FFF2-40B4-BE49-F238E27FC236}">
                <a16:creationId xmlns:a16="http://schemas.microsoft.com/office/drawing/2014/main" id="{46F566B4-5271-F74C-84ED-D6921912642E}"/>
              </a:ext>
            </a:extLst>
          </p:cNvPr>
          <p:cNvSpPr/>
          <p:nvPr/>
        </p:nvSpPr>
        <p:spPr>
          <a:xfrm>
            <a:off x="4023815" y="4103536"/>
            <a:ext cx="706067" cy="760568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Data file</a:t>
            </a:r>
          </a:p>
        </p:txBody>
      </p:sp>
      <p:sp>
        <p:nvSpPr>
          <p:cNvPr id="78" name="Flèche vers la droite 77">
            <a:extLst>
              <a:ext uri="{FF2B5EF4-FFF2-40B4-BE49-F238E27FC236}">
                <a16:creationId xmlns:a16="http://schemas.microsoft.com/office/drawing/2014/main" id="{08A00EEC-1BF0-5E40-B1D6-B49AE103F6D1}"/>
              </a:ext>
            </a:extLst>
          </p:cNvPr>
          <p:cNvSpPr/>
          <p:nvPr/>
        </p:nvSpPr>
        <p:spPr>
          <a:xfrm>
            <a:off x="4879858" y="4272249"/>
            <a:ext cx="617108" cy="250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46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Context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2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706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D95C99-ED55-7A47-9CDF-FE8CB94A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MIAPPE V1.1 </a:t>
            </a:r>
            <a:r>
              <a:rPr lang="fr-FR" dirty="0" err="1"/>
              <a:t>Overview</a:t>
            </a:r>
            <a:br>
              <a:rPr lang="fr-FR" dirty="0"/>
            </a:br>
            <a:r>
              <a:rPr lang="fr-FR" dirty="0"/>
              <a:t>Data file content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32FA36-B0E1-394F-AD8A-DAA6E8B6A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Any</a:t>
            </a:r>
            <a:r>
              <a:rPr lang="fr-FR" dirty="0"/>
              <a:t> format (Near Infra </a:t>
            </a:r>
            <a:r>
              <a:rPr lang="fr-FR" dirty="0" err="1"/>
              <a:t>Red</a:t>
            </a:r>
            <a:r>
              <a:rPr lang="fr-FR" dirty="0"/>
              <a:t> Spectrum, Images, Image Archives </a:t>
            </a:r>
            <a:r>
              <a:rPr lang="fr-FR" dirty="0" err="1"/>
              <a:t>references</a:t>
            </a:r>
            <a:r>
              <a:rPr lang="fr-FR" dirty="0"/>
              <a:t>, ….)</a:t>
            </a:r>
          </a:p>
          <a:p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tabular</a:t>
            </a:r>
            <a:endParaRPr lang="fr-FR" dirty="0"/>
          </a:p>
          <a:p>
            <a:r>
              <a:rPr lang="fr-FR" dirty="0" err="1"/>
              <a:t>Metadata</a:t>
            </a:r>
            <a:r>
              <a:rPr lang="fr-FR" dirty="0"/>
              <a:t> on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column</a:t>
            </a:r>
            <a:r>
              <a:rPr lang="fr-FR" dirty="0"/>
              <a:t> header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5FAAD9D-6B42-A047-BDEA-F336762BA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20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4C9424E-570E-7A47-8E19-0FFA564496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574" y="2048430"/>
            <a:ext cx="9144000" cy="264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8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6EBBC1-91E3-2745-95BF-4610D13D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3854301" cy="681540"/>
          </a:xfrm>
        </p:spPr>
        <p:txBody>
          <a:bodyPr/>
          <a:lstStyle/>
          <a:p>
            <a:r>
              <a:rPr lang="fr-FR" dirty="0"/>
              <a:t>MIAPPE v1.1</a:t>
            </a:r>
            <a:br>
              <a:rPr lang="fr-FR" dirty="0"/>
            </a:br>
            <a:r>
              <a:rPr lang="fr-FR" dirty="0" err="1"/>
              <a:t>Metadata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B435A2-1782-0A48-AC91-0F7F7109A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95" y="616104"/>
            <a:ext cx="8712968" cy="3751064"/>
          </a:xfrm>
        </p:spPr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Material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Identification</a:t>
            </a:r>
          </a:p>
          <a:p>
            <a:pPr lvl="1"/>
            <a:r>
              <a:rPr lang="fr-FR" dirty="0"/>
              <a:t>Description</a:t>
            </a:r>
          </a:p>
          <a:p>
            <a:r>
              <a:rPr lang="fr-FR" dirty="0"/>
              <a:t>Multi </a:t>
            </a:r>
            <a:r>
              <a:rPr lang="fr-FR" dirty="0" err="1"/>
              <a:t>Crop</a:t>
            </a:r>
            <a:r>
              <a:rPr lang="fr-FR" dirty="0"/>
              <a:t> </a:t>
            </a:r>
            <a:r>
              <a:rPr lang="fr-FR" dirty="0" err="1"/>
              <a:t>Passport</a:t>
            </a:r>
            <a:r>
              <a:rPr lang="fr-FR" dirty="0"/>
              <a:t> </a:t>
            </a:r>
            <a:r>
              <a:rPr lang="fr-FR" dirty="0" err="1"/>
              <a:t>Descriptor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C9883B-2EAF-9948-A742-66E3AAB708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21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F8CA8-0CF4-8747-A606-6E5999B93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73293"/>
            <a:ext cx="9144000" cy="870207"/>
          </a:xfrm>
          <a:prstGeom prst="rect">
            <a:avLst/>
          </a:prstGeom>
        </p:spPr>
      </p:pic>
      <p:pic>
        <p:nvPicPr>
          <p:cNvPr id="6" name="Google Shape;224;p28">
            <a:extLst>
              <a:ext uri="{FF2B5EF4-FFF2-40B4-BE49-F238E27FC236}">
                <a16:creationId xmlns:a16="http://schemas.microsoft.com/office/drawing/2014/main" id="{0219A833-6B2B-6E40-9381-8CE03DDD3D8B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5081" y="279179"/>
            <a:ext cx="5178919" cy="38320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28;p28">
            <a:extLst>
              <a:ext uri="{FF2B5EF4-FFF2-40B4-BE49-F238E27FC236}">
                <a16:creationId xmlns:a16="http://schemas.microsoft.com/office/drawing/2014/main" id="{6A483A5B-9B91-2C4F-9B42-8703F94CABC5}"/>
              </a:ext>
            </a:extLst>
          </p:cNvPr>
          <p:cNvSpPr txBox="1"/>
          <p:nvPr/>
        </p:nvSpPr>
        <p:spPr>
          <a:xfrm>
            <a:off x="6772693" y="2385588"/>
            <a:ext cx="1395895" cy="26674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2000"/>
            </a:pPr>
            <a:r>
              <a:rPr lang="en-GB" sz="1333">
                <a:solidFill>
                  <a:schemeClr val="dk1"/>
                </a:solidFill>
              </a:rPr>
              <a:t>Observation Unit</a:t>
            </a:r>
            <a:endParaRPr sz="933"/>
          </a:p>
        </p:txBody>
      </p:sp>
      <p:sp>
        <p:nvSpPr>
          <p:cNvPr id="11" name="Google Shape;229;p28">
            <a:extLst>
              <a:ext uri="{FF2B5EF4-FFF2-40B4-BE49-F238E27FC236}">
                <a16:creationId xmlns:a16="http://schemas.microsoft.com/office/drawing/2014/main" id="{3F08D6BA-82EA-014D-9EC1-33271614C6E8}"/>
              </a:ext>
            </a:extLst>
          </p:cNvPr>
          <p:cNvSpPr txBox="1"/>
          <p:nvPr/>
        </p:nvSpPr>
        <p:spPr>
          <a:xfrm>
            <a:off x="7229599" y="2979963"/>
            <a:ext cx="703398" cy="26674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2000"/>
            </a:pPr>
            <a:r>
              <a:rPr lang="en-GB" sz="1333">
                <a:solidFill>
                  <a:schemeClr val="dk1"/>
                </a:solidFill>
              </a:rPr>
              <a:t>Sample</a:t>
            </a:r>
            <a:endParaRPr sz="1333">
              <a:solidFill>
                <a:schemeClr val="dk1"/>
              </a:solidFill>
            </a:endParaRPr>
          </a:p>
        </p:txBody>
      </p:sp>
      <p:sp>
        <p:nvSpPr>
          <p:cNvPr id="12" name="Google Shape;230;p28">
            <a:extLst>
              <a:ext uri="{FF2B5EF4-FFF2-40B4-BE49-F238E27FC236}">
                <a16:creationId xmlns:a16="http://schemas.microsoft.com/office/drawing/2014/main" id="{260AC1B2-9CF7-D347-A8C9-9A6EBD82992A}"/>
              </a:ext>
            </a:extLst>
          </p:cNvPr>
          <p:cNvSpPr txBox="1"/>
          <p:nvPr/>
        </p:nvSpPr>
        <p:spPr>
          <a:xfrm>
            <a:off x="7083626" y="1867755"/>
            <a:ext cx="1512380" cy="26674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2000"/>
            </a:pPr>
            <a:r>
              <a:rPr lang="en-GB" sz="1333" dirty="0">
                <a:solidFill>
                  <a:schemeClr val="dk1"/>
                </a:solidFill>
              </a:rPr>
              <a:t>Biological material</a:t>
            </a:r>
            <a:endParaRPr sz="1333" dirty="0">
              <a:solidFill>
                <a:schemeClr val="dk1"/>
              </a:solidFill>
            </a:endParaRPr>
          </a:p>
        </p:txBody>
      </p:sp>
      <p:sp>
        <p:nvSpPr>
          <p:cNvPr id="13" name="Virage 12">
            <a:extLst>
              <a:ext uri="{FF2B5EF4-FFF2-40B4-BE49-F238E27FC236}">
                <a16:creationId xmlns:a16="http://schemas.microsoft.com/office/drawing/2014/main" id="{ED29A34A-4F28-994B-87CA-8D153B157169}"/>
              </a:ext>
            </a:extLst>
          </p:cNvPr>
          <p:cNvSpPr/>
          <p:nvPr/>
        </p:nvSpPr>
        <p:spPr>
          <a:xfrm>
            <a:off x="196702" y="1770321"/>
            <a:ext cx="6813698" cy="2502972"/>
          </a:xfrm>
          <a:prstGeom prst="bentArrow">
            <a:avLst>
              <a:gd name="adj1" fmla="val 4918"/>
              <a:gd name="adj2" fmla="val 8441"/>
              <a:gd name="adj3" fmla="val 1788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71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6EBBC1-91E3-2745-95BF-4610D13D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3854301" cy="681540"/>
          </a:xfrm>
        </p:spPr>
        <p:txBody>
          <a:bodyPr/>
          <a:lstStyle/>
          <a:p>
            <a:r>
              <a:rPr lang="fr-FR" dirty="0"/>
              <a:t>MIAPPE v1.1</a:t>
            </a:r>
            <a:br>
              <a:rPr lang="fr-FR" dirty="0"/>
            </a:br>
            <a:r>
              <a:rPr lang="fr-FR" dirty="0" err="1"/>
              <a:t>Metadata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B435A2-1782-0A48-AC91-0F7F7109A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Study</a:t>
            </a:r>
            <a:r>
              <a:rPr lang="fr-FR" dirty="0"/>
              <a:t> site, </a:t>
            </a:r>
            <a:r>
              <a:rPr lang="fr-FR" dirty="0" err="1"/>
              <a:t>Year</a:t>
            </a:r>
            <a:r>
              <a:rPr lang="fr-FR" dirty="0"/>
              <a:t>, Design, 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C9883B-2EAF-9948-A742-66E3AAB708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22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F8CA8-0CF4-8747-A606-6E5999B93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73293"/>
            <a:ext cx="9144000" cy="870207"/>
          </a:xfrm>
          <a:prstGeom prst="rect">
            <a:avLst/>
          </a:prstGeom>
        </p:spPr>
      </p:pic>
      <p:pic>
        <p:nvPicPr>
          <p:cNvPr id="6" name="Google Shape;224;p28">
            <a:extLst>
              <a:ext uri="{FF2B5EF4-FFF2-40B4-BE49-F238E27FC236}">
                <a16:creationId xmlns:a16="http://schemas.microsoft.com/office/drawing/2014/main" id="{0219A833-6B2B-6E40-9381-8CE03DDD3D8B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5081" y="279179"/>
            <a:ext cx="5178919" cy="38320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26;p28">
            <a:extLst>
              <a:ext uri="{FF2B5EF4-FFF2-40B4-BE49-F238E27FC236}">
                <a16:creationId xmlns:a16="http://schemas.microsoft.com/office/drawing/2014/main" id="{3AF3A815-9376-0A47-9A44-AB2CD4809439}"/>
              </a:ext>
            </a:extLst>
          </p:cNvPr>
          <p:cNvSpPr txBox="1"/>
          <p:nvPr/>
        </p:nvSpPr>
        <p:spPr>
          <a:xfrm>
            <a:off x="5959394" y="1726412"/>
            <a:ext cx="560197" cy="2667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2000"/>
            </a:pPr>
            <a:r>
              <a:rPr lang="en-GB" sz="1333">
                <a:solidFill>
                  <a:schemeClr val="dk1"/>
                </a:solidFill>
              </a:rPr>
              <a:t>Study</a:t>
            </a:r>
            <a:endParaRPr sz="1333">
              <a:solidFill>
                <a:schemeClr val="dk1"/>
              </a:solidFill>
            </a:endParaRPr>
          </a:p>
        </p:txBody>
      </p:sp>
      <p:sp>
        <p:nvSpPr>
          <p:cNvPr id="13" name="Virage 12">
            <a:extLst>
              <a:ext uri="{FF2B5EF4-FFF2-40B4-BE49-F238E27FC236}">
                <a16:creationId xmlns:a16="http://schemas.microsoft.com/office/drawing/2014/main" id="{8728DB96-D4F1-2147-B764-A56B15C34890}"/>
              </a:ext>
            </a:extLst>
          </p:cNvPr>
          <p:cNvSpPr/>
          <p:nvPr/>
        </p:nvSpPr>
        <p:spPr>
          <a:xfrm>
            <a:off x="196702" y="1653363"/>
            <a:ext cx="5672470" cy="2619930"/>
          </a:xfrm>
          <a:prstGeom prst="bentArrow">
            <a:avLst>
              <a:gd name="adj1" fmla="val 4918"/>
              <a:gd name="adj2" fmla="val 8441"/>
              <a:gd name="adj3" fmla="val 1788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30BA146-1523-5E41-BED6-14F7554A2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32" y="2387138"/>
            <a:ext cx="4434810" cy="156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0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6EBBC1-91E3-2745-95BF-4610D13D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3125971" cy="426359"/>
          </a:xfrm>
        </p:spPr>
        <p:txBody>
          <a:bodyPr/>
          <a:lstStyle/>
          <a:p>
            <a:r>
              <a:rPr lang="fr-FR" dirty="0"/>
              <a:t>MIAPPE v1.1 </a:t>
            </a:r>
            <a:r>
              <a:rPr lang="fr-FR" dirty="0" err="1"/>
              <a:t>Metadata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B435A2-1782-0A48-AC91-0F7F7109A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35650"/>
            <a:ext cx="8712968" cy="3751064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Observed</a:t>
            </a:r>
            <a:r>
              <a:rPr lang="fr-FR" dirty="0"/>
              <a:t> Variable: Trait + Method + </a:t>
            </a:r>
            <a:r>
              <a:rPr lang="fr-FR" dirty="0" err="1"/>
              <a:t>Scale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C9883B-2EAF-9948-A742-66E3AAB708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23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F8CA8-0CF4-8747-A606-6E5999B93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73293"/>
            <a:ext cx="9144000" cy="870207"/>
          </a:xfrm>
          <a:prstGeom prst="rect">
            <a:avLst/>
          </a:prstGeom>
        </p:spPr>
      </p:pic>
      <p:pic>
        <p:nvPicPr>
          <p:cNvPr id="6" name="Google Shape;224;p28">
            <a:extLst>
              <a:ext uri="{FF2B5EF4-FFF2-40B4-BE49-F238E27FC236}">
                <a16:creationId xmlns:a16="http://schemas.microsoft.com/office/drawing/2014/main" id="{0219A833-6B2B-6E40-9381-8CE03DDD3D8B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5081" y="279179"/>
            <a:ext cx="5178919" cy="38320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27;p28">
            <a:extLst>
              <a:ext uri="{FF2B5EF4-FFF2-40B4-BE49-F238E27FC236}">
                <a16:creationId xmlns:a16="http://schemas.microsoft.com/office/drawing/2014/main" id="{6B232DCB-D21C-4749-B8AD-CB4CB7164BDA}"/>
              </a:ext>
            </a:extLst>
          </p:cNvPr>
          <p:cNvSpPr txBox="1"/>
          <p:nvPr/>
        </p:nvSpPr>
        <p:spPr>
          <a:xfrm>
            <a:off x="5523984" y="2983205"/>
            <a:ext cx="1623521" cy="47192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>
              <a:buSzPts val="2000"/>
            </a:pPr>
            <a:r>
              <a:rPr lang="en-GB" sz="1333" dirty="0">
                <a:solidFill>
                  <a:schemeClr val="dk1"/>
                </a:solidFill>
              </a:rPr>
              <a:t>Assay</a:t>
            </a:r>
            <a:endParaRPr sz="1333" dirty="0">
              <a:solidFill>
                <a:schemeClr val="dk1"/>
              </a:solidFill>
            </a:endParaRPr>
          </a:p>
          <a:p>
            <a:pPr>
              <a:buSzPts val="2000"/>
            </a:pPr>
            <a:r>
              <a:rPr lang="en-GB" sz="1333" dirty="0">
                <a:solidFill>
                  <a:schemeClr val="dk1"/>
                </a:solidFill>
              </a:rPr>
              <a:t>(Observed variable)</a:t>
            </a:r>
            <a:endParaRPr sz="1333" dirty="0">
              <a:solidFill>
                <a:schemeClr val="dk1"/>
              </a:solidFill>
            </a:endParaRPr>
          </a:p>
        </p:txBody>
      </p:sp>
      <p:sp>
        <p:nvSpPr>
          <p:cNvPr id="13" name="Virage 12">
            <a:extLst>
              <a:ext uri="{FF2B5EF4-FFF2-40B4-BE49-F238E27FC236}">
                <a16:creationId xmlns:a16="http://schemas.microsoft.com/office/drawing/2014/main" id="{B19BA388-3B1F-E449-AB21-CF5C7EA3CEC4}"/>
              </a:ext>
            </a:extLst>
          </p:cNvPr>
          <p:cNvSpPr/>
          <p:nvPr/>
        </p:nvSpPr>
        <p:spPr>
          <a:xfrm>
            <a:off x="4641111" y="3051544"/>
            <a:ext cx="882873" cy="1221749"/>
          </a:xfrm>
          <a:prstGeom prst="bentArrow">
            <a:avLst>
              <a:gd name="adj1" fmla="val 8834"/>
              <a:gd name="adj2" fmla="val 8441"/>
              <a:gd name="adj3" fmla="val 1788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148D394-4288-2144-9A83-F148CA62DAA4}"/>
              </a:ext>
            </a:extLst>
          </p:cNvPr>
          <p:cNvGrpSpPr/>
          <p:nvPr/>
        </p:nvGrpSpPr>
        <p:grpSpPr>
          <a:xfrm>
            <a:off x="68018" y="693709"/>
            <a:ext cx="3921384" cy="3579584"/>
            <a:chOff x="93689" y="921877"/>
            <a:chExt cx="3921384" cy="3579584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60D57F93-50BA-9D49-AC26-0B675BBE3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689" y="921877"/>
              <a:ext cx="3780764" cy="3134444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D1008D98-34E7-5A40-A746-C769A4263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9027" y="1437071"/>
              <a:ext cx="2016046" cy="3064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556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Google Shape;297;p31">
            <a:extLst>
              <a:ext uri="{FF2B5EF4-FFF2-40B4-BE49-F238E27FC236}">
                <a16:creationId xmlns:a16="http://schemas.microsoft.com/office/drawing/2014/main" id="{75131FB0-42A2-E040-AA3D-DD182A71A9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Phenotype </a:t>
            </a:r>
            <a:r>
              <a:rPr lang="en-US" altLang="fr-FR" u="sng" dirty="0">
                <a:solidFill>
                  <a:srgbClr val="6076B4"/>
                </a:solidFill>
                <a:latin typeface="Corbel" panose="020B0503020204020204" pitchFamily="34" charset="0"/>
              </a:rPr>
              <a:t>Technical</a:t>
            </a: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 Standard</a:t>
            </a:r>
            <a:endParaRPr lang="fr-FR" altLang="fr-FR" dirty="0">
              <a:solidFill>
                <a:srgbClr val="6076B4"/>
              </a:solidFill>
              <a:latin typeface="Corbel" panose="020B0503020204020204" pitchFamily="34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A1452EF-993D-4D4F-9DB8-765CF980B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67" y="590276"/>
            <a:ext cx="8712968" cy="4178425"/>
          </a:xfrm>
        </p:spPr>
        <p:txBody>
          <a:bodyPr>
            <a:normAutofit fontScale="70000" lnSpcReduction="20000"/>
          </a:bodyPr>
          <a:lstStyle/>
          <a:p>
            <a:pPr marL="192876" indent="-96439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r>
              <a:rPr lang="en-GB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Breeding API </a:t>
            </a:r>
            <a:r>
              <a:rPr lang="en-GB" sz="25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http://brapi.org/</a:t>
            </a:r>
            <a:r>
              <a:rPr lang="en-GB" sz="2500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192876" indent="-96439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r>
              <a:rPr lang="en-GB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International</a:t>
            </a:r>
            <a:r>
              <a:rPr lang="en-GB" sz="2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collaboration</a:t>
            </a:r>
            <a:endParaRPr lang="en-GB" sz="2500" dirty="0"/>
          </a:p>
          <a:p>
            <a:pPr marL="450045" lvl="1" indent="-96439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GB" sz="2500" dirty="0">
                <a:latin typeface="Calibri"/>
                <a:ea typeface="Calibri"/>
                <a:cs typeface="Calibri"/>
                <a:sym typeface="Calibri"/>
              </a:rPr>
              <a:t>Standard Open Web Service API </a:t>
            </a:r>
            <a:endParaRPr lang="en-GB" sz="2500" dirty="0"/>
          </a:p>
          <a:p>
            <a:pPr marL="450045" lvl="1" indent="-96439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GB" sz="2500" dirty="0">
                <a:latin typeface="Calibri"/>
                <a:ea typeface="Calibri"/>
                <a:cs typeface="Calibri"/>
                <a:sym typeface="Calibri"/>
              </a:rPr>
              <a:t>Information Exchange, Main target: </a:t>
            </a:r>
            <a:r>
              <a:rPr lang="en-GB" sz="2500" dirty="0">
                <a:ea typeface="Calibri"/>
                <a:cs typeface="Calibri"/>
                <a:sym typeface="Calibri"/>
              </a:rPr>
              <a:t>Breeding</a:t>
            </a:r>
          </a:p>
          <a:p>
            <a:pPr marL="450045" lvl="1" indent="-96439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GB" sz="2500" dirty="0">
                <a:ea typeface="Calibri"/>
                <a:cs typeface="Calibri"/>
                <a:sym typeface="Calibri"/>
              </a:rPr>
              <a:t>Excellence in Breeding platform (CGIAR, Peter Selby)</a:t>
            </a:r>
            <a:endParaRPr lang="en-GB" sz="2500" dirty="0">
              <a:latin typeface="Calibri"/>
              <a:ea typeface="Calibri"/>
              <a:cs typeface="Calibri"/>
              <a:sym typeface="Calibri"/>
            </a:endParaRPr>
          </a:p>
          <a:p>
            <a:pPr marL="192876" indent="-96439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r>
              <a:rPr lang="en-GB" sz="2500" dirty="0">
                <a:solidFill>
                  <a:schemeClr val="dk1"/>
                </a:solidFill>
                <a:latin typeface="Calibri"/>
                <a:cs typeface="Calibri"/>
              </a:rPr>
              <a:t>Major Elixir Contribution</a:t>
            </a:r>
          </a:p>
          <a:p>
            <a:pPr marL="450045" lvl="1" indent="-96439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2600" dirty="0">
                <a:latin typeface="Calibri"/>
                <a:cs typeface="Calibri"/>
                <a:sym typeface="Corbel" panose="020B0503020204020204" pitchFamily="34" charset="0"/>
              </a:rPr>
              <a:t>Phenotyping specification</a:t>
            </a:r>
          </a:p>
          <a:p>
            <a:pPr marL="235739" indent="-96439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altLang="fr-FR" sz="2500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Connect data repositories and tools:</a:t>
            </a:r>
          </a:p>
          <a:p>
            <a:pPr marL="450045" lvl="1" indent="-96439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2600" dirty="0">
                <a:latin typeface="Calibri"/>
                <a:cs typeface="Calibri"/>
                <a:sym typeface="Corbel" panose="020B0503020204020204" pitchFamily="34" charset="0"/>
              </a:rPr>
              <a:t>Genotype visualization (Flapjack)</a:t>
            </a:r>
          </a:p>
          <a:p>
            <a:pPr marL="450045" lvl="1" indent="-96439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2600" dirty="0">
                <a:latin typeface="Calibri"/>
                <a:cs typeface="Calibri"/>
                <a:sym typeface="Corbel" panose="020B0503020204020204" pitchFamily="34" charset="0"/>
              </a:rPr>
              <a:t>Studies graph preview and filtering</a:t>
            </a:r>
          </a:p>
          <a:p>
            <a:pPr marL="707213" lvl="2" indent="-96439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2300" dirty="0" err="1">
                <a:latin typeface="Calibri"/>
                <a:cs typeface="Calibri"/>
                <a:sym typeface="Corbel" panose="020B0503020204020204" pitchFamily="34" charset="0"/>
              </a:rPr>
              <a:t>BrAPPS</a:t>
            </a:r>
            <a:r>
              <a:rPr lang="en-US" altLang="fr-FR" sz="2300" dirty="0">
                <a:latin typeface="Calibri"/>
                <a:cs typeface="Calibri"/>
                <a:sym typeface="Corbel" panose="020B0503020204020204" pitchFamily="34" charset="0"/>
              </a:rPr>
              <a:t> : Tools integrable in any BrAPI compliant System</a:t>
            </a:r>
          </a:p>
          <a:p>
            <a:pPr marL="707213" lvl="2" indent="-96439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2300" dirty="0">
                <a:latin typeface="Calibri"/>
                <a:cs typeface="Calibri"/>
                <a:sym typeface="Corbel" panose="020B0503020204020204" pitchFamily="34" charset="0"/>
                <a:hlinkClick r:id="rId4"/>
              </a:rPr>
              <a:t>https://www.brapi.org/brapps.php</a:t>
            </a:r>
            <a:r>
              <a:rPr lang="en-US" altLang="fr-FR" sz="2300" dirty="0">
                <a:latin typeface="Calibri"/>
                <a:cs typeface="Calibri"/>
                <a:sym typeface="Corbel" panose="020B0503020204020204" pitchFamily="34" charset="0"/>
              </a:rPr>
              <a:t> </a:t>
            </a:r>
          </a:p>
          <a:p>
            <a:pPr marL="450045" lvl="1" indent="-96439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2600" dirty="0">
                <a:latin typeface="Calibri"/>
                <a:cs typeface="Calibri"/>
                <a:sym typeface="Corbel" panose="020B0503020204020204" pitchFamily="34" charset="0"/>
              </a:rPr>
              <a:t>R analysis environment</a:t>
            </a:r>
          </a:p>
          <a:p>
            <a:pPr marL="450045" lvl="1" indent="-96439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2600" dirty="0">
                <a:latin typeface="Calibri"/>
                <a:cs typeface="Calibri"/>
                <a:sym typeface="Corbel" panose="020B0503020204020204" pitchFamily="34" charset="0"/>
              </a:rPr>
              <a:t>Field data capture</a:t>
            </a:r>
          </a:p>
          <a:p>
            <a:pPr marL="450045" lvl="1" indent="-96439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2600" dirty="0">
                <a:latin typeface="Calibri"/>
                <a:cs typeface="Calibri"/>
                <a:sym typeface="Corbel" panose="020B0503020204020204" pitchFamily="34" charset="0"/>
              </a:rPr>
              <a:t>FAIR Data discovery </a:t>
            </a:r>
            <a:r>
              <a:rPr lang="en-US" altLang="fr-FR" sz="2600" dirty="0">
                <a:latin typeface="Calibri"/>
                <a:cs typeface="Calibri"/>
                <a:sym typeface="Wingdings" pitchFamily="2" charset="2"/>
              </a:rPr>
              <a:t> Elixir FAIDARE</a:t>
            </a:r>
            <a:endParaRPr lang="fr-FR" altLang="fr-FR" sz="2600" dirty="0">
              <a:latin typeface="Calibri"/>
              <a:cs typeface="Calibri"/>
              <a:sym typeface="Corbel" panose="020B0503020204020204" pitchFamily="34" charset="0"/>
            </a:endParaRPr>
          </a:p>
          <a:p>
            <a:pPr marL="192876" indent="-96439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endParaRPr lang="en-GB" sz="20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192876" indent="-96439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endParaRPr lang="en-GB" sz="20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192876" indent="-96439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endParaRPr lang="en-GB" sz="2000" dirty="0">
              <a:solidFill>
                <a:schemeClr val="dk1"/>
              </a:solidFill>
              <a:latin typeface="Calibri"/>
              <a:cs typeface="Calibri"/>
            </a:endParaRPr>
          </a:p>
          <a:p>
            <a:endParaRPr lang="fr-FR" dirty="0"/>
          </a:p>
        </p:txBody>
      </p:sp>
      <p:pic>
        <p:nvPicPr>
          <p:cNvPr id="35844" name="Google Shape;304;p31">
            <a:extLst>
              <a:ext uri="{FF2B5EF4-FFF2-40B4-BE49-F238E27FC236}">
                <a16:creationId xmlns:a16="http://schemas.microsoft.com/office/drawing/2014/main" id="{85DC44D1-1F59-7844-817C-FD7039F5FB4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4258" y="71722"/>
            <a:ext cx="2120503" cy="47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257;p27">
            <a:extLst>
              <a:ext uri="{FF2B5EF4-FFF2-40B4-BE49-F238E27FC236}">
                <a16:creationId xmlns:a16="http://schemas.microsoft.com/office/drawing/2014/main" id="{8A3A0555-2E52-554F-8B18-0F663499D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438" y="2153160"/>
            <a:ext cx="3717206" cy="68464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27000" tIns="68569" rIns="27000" bIns="6856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 altLang="fr-FR" sz="1800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Selby </a:t>
            </a:r>
            <a:r>
              <a:rPr lang="en-US" altLang="fr-FR" sz="1800" i="1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et al. Bioinformatics </a:t>
            </a:r>
            <a:r>
              <a:rPr lang="en-US" altLang="fr-FR" sz="1800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(2019), </a:t>
            </a:r>
            <a:endParaRPr lang="fr-FR" altLang="fr-FR" sz="1800" dirty="0">
              <a:solidFill>
                <a:srgbClr val="00000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 altLang="fr-FR" sz="1800" dirty="0" err="1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doi.org</a:t>
            </a:r>
            <a:r>
              <a:rPr lang="en-US" altLang="fr-FR" sz="1800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/10.1093/bioinformatics/btz190</a:t>
            </a:r>
            <a:endParaRPr lang="fr-FR" altLang="fr-FR" sz="1800" dirty="0">
              <a:solidFill>
                <a:srgbClr val="00000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  <a:p>
            <a:endParaRPr lang="fr-FR" altLang="fr-FR" sz="1800" dirty="0"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09055FA-CB5A-F344-B57F-A0799F29A0A7}"/>
              </a:ext>
            </a:extLst>
          </p:cNvPr>
          <p:cNvGrpSpPr/>
          <p:nvPr/>
        </p:nvGrpSpPr>
        <p:grpSpPr>
          <a:xfrm>
            <a:off x="6840252" y="550353"/>
            <a:ext cx="2155993" cy="1756621"/>
            <a:chOff x="7109775" y="720294"/>
            <a:chExt cx="2399987" cy="1977687"/>
          </a:xfrm>
        </p:grpSpPr>
        <p:pic>
          <p:nvPicPr>
            <p:cNvPr id="12" name="Shape 261" descr="gates-foundation_340.gif">
              <a:extLst>
                <a:ext uri="{FF2B5EF4-FFF2-40B4-BE49-F238E27FC236}">
                  <a16:creationId xmlns:a16="http://schemas.microsoft.com/office/drawing/2014/main" id="{0DA5D95F-52EA-D748-BC10-1B12E54224E3}"/>
                </a:ext>
              </a:extLst>
            </p:cNvPr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23066" y="720294"/>
              <a:ext cx="1544340" cy="6821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Shape 260">
              <a:extLst>
                <a:ext uri="{FF2B5EF4-FFF2-40B4-BE49-F238E27FC236}">
                  <a16:creationId xmlns:a16="http://schemas.microsoft.com/office/drawing/2014/main" id="{04956FD3-0400-E64A-A119-6EEC38CF55C0}"/>
                </a:ext>
              </a:extLst>
            </p:cNvPr>
            <p:cNvSpPr txBox="1"/>
            <p:nvPr/>
          </p:nvSpPr>
          <p:spPr>
            <a:xfrm>
              <a:off x="7109775" y="765242"/>
              <a:ext cx="2399987" cy="1932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560" tIns="38560" rIns="38560" bIns="38560" anchor="t" anchorCtr="0">
              <a:noAutofit/>
            </a:bodyPr>
            <a:lstStyle/>
            <a:p>
              <a:pPr defTabSz="914378">
                <a:lnSpc>
                  <a:spcPct val="115000"/>
                </a:lnSpc>
              </a:pPr>
              <a:r>
                <a:rPr lang="en-GB" sz="67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T3</a:t>
              </a:r>
              <a:endParaRPr sz="1013" dirty="0"/>
            </a:p>
            <a:p>
              <a:pPr defTabSz="914378">
                <a:lnSpc>
                  <a:spcPct val="115000"/>
                </a:lnSpc>
              </a:pPr>
              <a:r>
                <a:rPr lang="en-GB" sz="67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CIRAD</a:t>
              </a:r>
              <a:endParaRPr sz="1013" dirty="0"/>
            </a:p>
            <a:p>
              <a:pPr defTabSz="914378">
                <a:lnSpc>
                  <a:spcPct val="115000"/>
                </a:lnSpc>
              </a:pPr>
              <a:r>
                <a:rPr lang="en-GB" sz="67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GOBII</a:t>
              </a:r>
              <a:endParaRPr sz="1013" dirty="0"/>
            </a:p>
            <a:p>
              <a:pPr defTabSz="914378">
                <a:lnSpc>
                  <a:spcPct val="115000"/>
                </a:lnSpc>
              </a:pPr>
              <a:r>
                <a:rPr lang="en-GB" sz="67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Wageningen</a:t>
              </a:r>
              <a:endParaRPr sz="67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914378">
                <a:lnSpc>
                  <a:spcPct val="115000"/>
                </a:lnSpc>
              </a:pPr>
              <a:r>
                <a:rPr lang="en-GB" sz="67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Cornell</a:t>
              </a:r>
              <a:endParaRPr sz="1013" dirty="0"/>
            </a:p>
            <a:p>
              <a:pPr defTabSz="914378">
                <a:lnSpc>
                  <a:spcPct val="115000"/>
                </a:lnSpc>
              </a:pPr>
              <a:r>
                <a:rPr lang="en-GB" sz="675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iPlant</a:t>
              </a:r>
              <a:endParaRPr sz="67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914378"/>
              <a:endParaRPr sz="67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" name="Shape 262" descr="nextgen_cassava_icon.png">
              <a:extLst>
                <a:ext uri="{FF2B5EF4-FFF2-40B4-BE49-F238E27FC236}">
                  <a16:creationId xmlns:a16="http://schemas.microsoft.com/office/drawing/2014/main" id="{C33BFE99-EC63-3449-989B-9AB2E17B9D4D}"/>
                </a:ext>
              </a:extLst>
            </p:cNvPr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7107" y="1276709"/>
              <a:ext cx="441844" cy="499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Shape 263" descr="IBP-logo.jpg">
              <a:extLst>
                <a:ext uri="{FF2B5EF4-FFF2-40B4-BE49-F238E27FC236}">
                  <a16:creationId xmlns:a16="http://schemas.microsoft.com/office/drawing/2014/main" id="{68D6E589-A46A-A243-9080-ABC08BEC17F7}"/>
                </a:ext>
              </a:extLst>
            </p:cNvPr>
            <p:cNvPicPr preferRelativeResize="0"/>
            <p:nvPr/>
          </p:nvPicPr>
          <p:blipFill rotWithShape="1"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5262" y="1830279"/>
              <a:ext cx="364500" cy="36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Shape 264" descr="CGIAR green logo.jpg">
              <a:extLst>
                <a:ext uri="{FF2B5EF4-FFF2-40B4-BE49-F238E27FC236}">
                  <a16:creationId xmlns:a16="http://schemas.microsoft.com/office/drawing/2014/main" id="{2B8DB323-4ECD-5040-997B-CEFDFC9DFBB8}"/>
                </a:ext>
              </a:extLst>
            </p:cNvPr>
            <p:cNvPicPr preferRelativeResize="0"/>
            <p:nvPr/>
          </p:nvPicPr>
          <p:blipFill rotWithShape="1">
            <a:blip r:embed="rId9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73398" y="1269189"/>
              <a:ext cx="420988" cy="499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265" descr="jhi.png">
              <a:extLst>
                <a:ext uri="{FF2B5EF4-FFF2-40B4-BE49-F238E27FC236}">
                  <a16:creationId xmlns:a16="http://schemas.microsoft.com/office/drawing/2014/main" id="{4A2BCA21-0398-0E43-80F9-DAB11868E5E3}"/>
                </a:ext>
              </a:extLst>
            </p:cNvPr>
            <p:cNvPicPr preferRelativeResize="0"/>
            <p:nvPr/>
          </p:nvPicPr>
          <p:blipFill rotWithShape="1">
            <a:blip r:embed="rId10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02703" y="1830279"/>
              <a:ext cx="581189" cy="271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266" descr="1173px-Bioversity_logo.svg.png">
              <a:extLst>
                <a:ext uri="{FF2B5EF4-FFF2-40B4-BE49-F238E27FC236}">
                  <a16:creationId xmlns:a16="http://schemas.microsoft.com/office/drawing/2014/main" id="{D7C39359-F176-0943-BF3F-87341F25306E}"/>
                </a:ext>
              </a:extLst>
            </p:cNvPr>
            <p:cNvPicPr preferRelativeResize="0"/>
            <p:nvPr/>
          </p:nvPicPr>
          <p:blipFill rotWithShape="1">
            <a:blip r:embed="rId11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31481" y="1313183"/>
              <a:ext cx="501497" cy="43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Shape 267" descr="b43b7095-e452-482a-8969-fed9a50393a8_WUR_RGB_standard.png">
              <a:extLst>
                <a:ext uri="{FF2B5EF4-FFF2-40B4-BE49-F238E27FC236}">
                  <a16:creationId xmlns:a16="http://schemas.microsoft.com/office/drawing/2014/main" id="{016F48F9-B83F-A643-8C06-D8186DF33B75}"/>
                </a:ext>
              </a:extLst>
            </p:cNvPr>
            <p:cNvPicPr preferRelativeResize="0"/>
            <p:nvPr/>
          </p:nvPicPr>
          <p:blipFill rotWithShape="1">
            <a:blip r:embed="rId1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64870" y="2301291"/>
              <a:ext cx="1109743" cy="210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Shape 268" descr="2880px-INRA_logo.jpg">
              <a:extLst>
                <a:ext uri="{FF2B5EF4-FFF2-40B4-BE49-F238E27FC236}">
                  <a16:creationId xmlns:a16="http://schemas.microsoft.com/office/drawing/2014/main" id="{B62F1D9B-EC7B-5A45-A0ED-8245DE72A126}"/>
                </a:ext>
              </a:extLst>
            </p:cNvPr>
            <p:cNvPicPr preferRelativeResize="0"/>
            <p:nvPr/>
          </p:nvPicPr>
          <p:blipFill rotWithShape="1">
            <a:blip r:embed="rId1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34952" y="1880269"/>
              <a:ext cx="823779" cy="337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icture 4" descr="elixir_1_RZ_mac.eps">
              <a:extLst>
                <a:ext uri="{FF2B5EF4-FFF2-40B4-BE49-F238E27FC236}">
                  <a16:creationId xmlns:a16="http://schemas.microsoft.com/office/drawing/2014/main" id="{089B190C-B057-C740-808A-3B8085749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2514" y="1787070"/>
              <a:ext cx="523775" cy="376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Google Shape;440;p41">
              <a:extLst>
                <a:ext uri="{FF2B5EF4-FFF2-40B4-BE49-F238E27FC236}">
                  <a16:creationId xmlns:a16="http://schemas.microsoft.com/office/drawing/2014/main" id="{34878EC5-8E9E-2A44-BCEC-21478F832C3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1078" y="2200344"/>
              <a:ext cx="701179" cy="37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Shape 338">
            <a:extLst>
              <a:ext uri="{FF2B5EF4-FFF2-40B4-BE49-F238E27FC236}">
                <a16:creationId xmlns:a16="http://schemas.microsoft.com/office/drawing/2014/main" id="{BCEE08FC-A93D-834E-B255-0DE919A7828B}"/>
              </a:ext>
            </a:extLst>
          </p:cNvPr>
          <p:cNvPicPr preferRelativeResize="0"/>
          <p:nvPr/>
        </p:nvPicPr>
        <p:blipFill rotWithShape="1">
          <a:blip r:embed="rId1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0068" y="2837801"/>
            <a:ext cx="3159351" cy="2298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4212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D703-1A51-D348-9B44-621CC80E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err="1"/>
              <a:t>Aknowledgment</a:t>
            </a:r>
            <a:endParaRPr lang="en-GB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FB8A1C-4E83-6744-AF5E-071825034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Thank you!</a:t>
            </a:r>
            <a:endParaRPr lang="fr-FR" sz="3200" dirty="0"/>
          </a:p>
        </p:txBody>
      </p:sp>
      <p:pic>
        <p:nvPicPr>
          <p:cNvPr id="12290" name="Google Shape;424;p41" descr="ttps://www6.inra.fr/var/internet6_national_anr_answer/storage/images/partners/mistea/33462-8-eng-GB/MIST">
            <a:extLst>
              <a:ext uri="{FF2B5EF4-FFF2-40B4-BE49-F238E27FC236}">
                <a16:creationId xmlns:a16="http://schemas.microsoft.com/office/drawing/2014/main" id="{BD2FE843-D730-C149-B5C3-CF90D7C6E5E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9457" y="2172892"/>
            <a:ext cx="1273969" cy="72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Google Shape;426;p41">
            <a:extLst>
              <a:ext uri="{FF2B5EF4-FFF2-40B4-BE49-F238E27FC236}">
                <a16:creationId xmlns:a16="http://schemas.microsoft.com/office/drawing/2014/main" id="{B890D4B4-A837-FD4D-BB31-6BFA7A82F58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5066" y="3120629"/>
            <a:ext cx="862013" cy="39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Google Shape;427;p41">
            <a:extLst>
              <a:ext uri="{FF2B5EF4-FFF2-40B4-BE49-F238E27FC236}">
                <a16:creationId xmlns:a16="http://schemas.microsoft.com/office/drawing/2014/main" id="{624F83F9-2308-964F-8212-E30DD83D5C5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6133" y="1721527"/>
            <a:ext cx="812006" cy="558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Google Shape;428;p41" descr="tplogo_transparent.png">
            <a:extLst>
              <a:ext uri="{FF2B5EF4-FFF2-40B4-BE49-F238E27FC236}">
                <a16:creationId xmlns:a16="http://schemas.microsoft.com/office/drawing/2014/main" id="{31174025-BADD-4442-9A1A-A2730D0AC75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0083" y="2307630"/>
            <a:ext cx="948928" cy="283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Google Shape;429;p41" descr="http://www.cropontology.org/images/bioversity_LD.jpg">
            <a:extLst>
              <a:ext uri="{FF2B5EF4-FFF2-40B4-BE49-F238E27FC236}">
                <a16:creationId xmlns:a16="http://schemas.microsoft.com/office/drawing/2014/main" id="{A78BF8B0-641B-9E46-88EE-32F0CE88656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6519" y="3558779"/>
            <a:ext cx="7143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Google Shape;430;p41" descr="http://www.cropontology.org/images/Crop_Ontology_logo.png">
            <a:extLst>
              <a:ext uri="{FF2B5EF4-FFF2-40B4-BE49-F238E27FC236}">
                <a16:creationId xmlns:a16="http://schemas.microsoft.com/office/drawing/2014/main" id="{C5E12810-A3FD-3A40-A005-BD873CEEAC7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600" y="3640931"/>
            <a:ext cx="1214438" cy="42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Google Shape;431;p41" descr="b43b7095-e452-482a-8969-fed9a50393a8_WUR_RGB_standard.png">
            <a:extLst>
              <a:ext uri="{FF2B5EF4-FFF2-40B4-BE49-F238E27FC236}">
                <a16:creationId xmlns:a16="http://schemas.microsoft.com/office/drawing/2014/main" id="{74D2AF57-9443-194D-937D-6DFF839711A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9129" y="3036094"/>
            <a:ext cx="1684734" cy="32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Google Shape;432;p41" descr="IBET.png">
            <a:extLst>
              <a:ext uri="{FF2B5EF4-FFF2-40B4-BE49-F238E27FC236}">
                <a16:creationId xmlns:a16="http://schemas.microsoft.com/office/drawing/2014/main" id="{3F01658C-0263-B54C-B456-2FDF9C805F1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8947" y="3036094"/>
            <a:ext cx="979884" cy="45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Google Shape;433;p41" descr="logo-cirad.jpg">
            <a:extLst>
              <a:ext uri="{FF2B5EF4-FFF2-40B4-BE49-F238E27FC236}">
                <a16:creationId xmlns:a16="http://schemas.microsoft.com/office/drawing/2014/main" id="{05D7370E-652F-F240-BD92-FF7F007291B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088" y="2539604"/>
            <a:ext cx="1350169" cy="45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Google Shape;434;p41" descr="Logo.png">
            <a:extLst>
              <a:ext uri="{FF2B5EF4-FFF2-40B4-BE49-F238E27FC236}">
                <a16:creationId xmlns:a16="http://schemas.microsoft.com/office/drawing/2014/main" id="{A94F923B-9B2E-1A4D-B933-B83C61048E4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0457" y="3548063"/>
            <a:ext cx="688181" cy="45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Google Shape;435;p41" descr="EMBL_EBI-logo.png">
            <a:extLst>
              <a:ext uri="{FF2B5EF4-FFF2-40B4-BE49-F238E27FC236}">
                <a16:creationId xmlns:a16="http://schemas.microsoft.com/office/drawing/2014/main" id="{611E67C5-7164-CA4E-AEFE-495662B4D99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0516" y="3764756"/>
            <a:ext cx="1208484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Google Shape;436;p41" descr="1200px-Earlham_Institute_logo.png">
            <a:extLst>
              <a:ext uri="{FF2B5EF4-FFF2-40B4-BE49-F238E27FC236}">
                <a16:creationId xmlns:a16="http://schemas.microsoft.com/office/drawing/2014/main" id="{DE6BF715-E73F-094E-AFC8-F9A55CE2BB6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3556" y="4258866"/>
            <a:ext cx="842963" cy="292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2" name="Google Shape;437;p41" descr="r1591_9_logo_nib-2.jpg">
            <a:extLst>
              <a:ext uri="{FF2B5EF4-FFF2-40B4-BE49-F238E27FC236}">
                <a16:creationId xmlns:a16="http://schemas.microsoft.com/office/drawing/2014/main" id="{50032B70-FC9C-2348-8293-6EAA4224A9A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410" y="2165747"/>
            <a:ext cx="912019" cy="29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3" name="Google Shape;439;p41">
            <a:extLst>
              <a:ext uri="{FF2B5EF4-FFF2-40B4-BE49-F238E27FC236}">
                <a16:creationId xmlns:a16="http://schemas.microsoft.com/office/drawing/2014/main" id="{3C83F917-689E-2747-9917-2A460156CFC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3660" y="2169319"/>
            <a:ext cx="66079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4" name="Google Shape;440;p41">
            <a:extLst>
              <a:ext uri="{FF2B5EF4-FFF2-40B4-BE49-F238E27FC236}">
                <a16:creationId xmlns:a16="http://schemas.microsoft.com/office/drawing/2014/main" id="{974ECF46-57A5-FD4F-BDD0-962C072ED68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1785" y="3567113"/>
            <a:ext cx="994172" cy="52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5" name="Google Shape;441;p41" descr="brapi_logo.png">
            <a:extLst>
              <a:ext uri="{FF2B5EF4-FFF2-40B4-BE49-F238E27FC236}">
                <a16:creationId xmlns:a16="http://schemas.microsoft.com/office/drawing/2014/main" id="{2665555A-F665-294C-B041-9BB6EF2149D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4866" y="3343275"/>
            <a:ext cx="1533525" cy="229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6" name="Google Shape;442;p41" descr="ttp://pages.igc.gulbenkian.pt/pgcd/files/site_img/Logo_igc.png">
            <a:extLst>
              <a:ext uri="{FF2B5EF4-FFF2-40B4-BE49-F238E27FC236}">
                <a16:creationId xmlns:a16="http://schemas.microsoft.com/office/drawing/2014/main" id="{0EF196C6-D8B4-264F-B17B-42C8440A8B6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0511" y="3322120"/>
            <a:ext cx="1178719" cy="48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7" name="Google Shape;443;p41">
            <a:extLst>
              <a:ext uri="{FF2B5EF4-FFF2-40B4-BE49-F238E27FC236}">
                <a16:creationId xmlns:a16="http://schemas.microsoft.com/office/drawing/2014/main" id="{F7467F11-E511-A94C-A7EE-92EA6938B7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6805" y="4220171"/>
            <a:ext cx="497681" cy="57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8" name="Google Shape;444;p41">
            <a:extLst>
              <a:ext uri="{FF2B5EF4-FFF2-40B4-BE49-F238E27FC236}">
                <a16:creationId xmlns:a16="http://schemas.microsoft.com/office/drawing/2014/main" id="{D38C6D45-DAE2-ED45-B75E-D9C4730A7AD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3863" y="1790899"/>
            <a:ext cx="1110854" cy="325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9" name="Google Shape;446;p41">
            <a:extLst>
              <a:ext uri="{FF2B5EF4-FFF2-40B4-BE49-F238E27FC236}">
                <a16:creationId xmlns:a16="http://schemas.microsoft.com/office/drawing/2014/main" id="{1DC9657C-A0C1-D748-A9EF-C433BDCD7BC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1798" y="4098131"/>
            <a:ext cx="792956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0" name="Google Shape;447;p41" descr="link to homepage">
            <a:extLst>
              <a:ext uri="{FF2B5EF4-FFF2-40B4-BE49-F238E27FC236}">
                <a16:creationId xmlns:a16="http://schemas.microsoft.com/office/drawing/2014/main" id="{530395F7-5F06-CE4B-89E1-D4C633D267A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8763" y="2888456"/>
            <a:ext cx="1056085" cy="46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 descr="elixir_1_RZ_mac.eps">
            <a:extLst>
              <a:ext uri="{FF2B5EF4-FFF2-40B4-BE49-F238E27FC236}">
                <a16:creationId xmlns:a16="http://schemas.microsoft.com/office/drawing/2014/main" id="{5E63DA54-2D25-EB4C-B6E2-1294E1A44ADB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8893" y="2212285"/>
            <a:ext cx="715973" cy="51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4771DC4-37C9-5B46-8DE3-E24C43F913A2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8301" y="2880136"/>
            <a:ext cx="843326" cy="3457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49DDE29-0F0D-1B41-8CFA-E9EA9AE4034A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8045" y="2590999"/>
            <a:ext cx="456383" cy="39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1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9" name="Groupe 6">
            <a:extLst>
              <a:ext uri="{FF2B5EF4-FFF2-40B4-BE49-F238E27FC236}">
                <a16:creationId xmlns:a16="http://schemas.microsoft.com/office/drawing/2014/main" id="{4A0405A6-469D-974C-A6D3-8B811185B7DF}"/>
              </a:ext>
            </a:extLst>
          </p:cNvPr>
          <p:cNvGrpSpPr>
            <a:grpSpLocks/>
          </p:cNvGrpSpPr>
          <p:nvPr/>
        </p:nvGrpSpPr>
        <p:grpSpPr bwMode="auto">
          <a:xfrm>
            <a:off x="2962275" y="3902869"/>
            <a:ext cx="2797969" cy="1257300"/>
            <a:chOff x="-9509" y="4155448"/>
            <a:chExt cx="3731100" cy="2041200"/>
          </a:xfrm>
        </p:grpSpPr>
        <p:sp>
          <p:nvSpPr>
            <p:cNvPr id="24603" name="Google Shape;136;p20">
              <a:extLst>
                <a:ext uri="{FF2B5EF4-FFF2-40B4-BE49-F238E27FC236}">
                  <a16:creationId xmlns:a16="http://schemas.microsoft.com/office/drawing/2014/main" id="{646198FF-DD27-D14F-802B-D06337379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509" y="4155448"/>
              <a:ext cx="3731100" cy="2041200"/>
            </a:xfrm>
            <a:prstGeom prst="roundRect">
              <a:avLst>
                <a:gd name="adj" fmla="val 16667"/>
              </a:avLst>
            </a:prstGeom>
            <a:solidFill>
              <a:schemeClr val="bg2"/>
            </a:solidFill>
            <a:ln w="9525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68569" tIns="68569" rIns="68569" bIns="68569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fr-FR" altLang="fr-FR" sz="1800"/>
            </a:p>
          </p:txBody>
        </p:sp>
        <p:sp>
          <p:nvSpPr>
            <p:cNvPr id="24604" name="Google Shape;137;p20">
              <a:extLst>
                <a:ext uri="{FF2B5EF4-FFF2-40B4-BE49-F238E27FC236}">
                  <a16:creationId xmlns:a16="http://schemas.microsoft.com/office/drawing/2014/main" id="{5C759D1E-B70C-B849-BD38-95B9969F3F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891" y="4155448"/>
              <a:ext cx="2064677" cy="377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69" tIns="68569" rIns="68569" bIns="6856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fr-FR" sz="1350" b="1">
                  <a:latin typeface="Corbel" panose="020B0503020204020204" pitchFamily="34" charset="0"/>
                  <a:ea typeface="Corbel" panose="020B0503020204020204" pitchFamily="34" charset="0"/>
                  <a:cs typeface="Corbel" panose="020B0503020204020204" pitchFamily="34" charset="0"/>
                  <a:sym typeface="Corbel" panose="020B0503020204020204" pitchFamily="34" charset="0"/>
                </a:rPr>
                <a:t>Environment</a:t>
              </a:r>
              <a:endParaRPr lang="fr-FR" altLang="fr-FR" sz="1350" b="1"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endParaRPr>
            </a:p>
          </p:txBody>
        </p:sp>
      </p:grpSp>
      <p:sp>
        <p:nvSpPr>
          <p:cNvPr id="24580" name="Google Shape;135;p20">
            <a:extLst>
              <a:ext uri="{FF2B5EF4-FFF2-40B4-BE49-F238E27FC236}">
                <a16:creationId xmlns:a16="http://schemas.microsoft.com/office/drawing/2014/main" id="{DA2193A6-E611-1342-B807-BF7A2283A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 dirty="0">
                <a:latin typeface="Corbel" panose="020B0503020204020204" pitchFamily="34" charset="0"/>
              </a:rPr>
              <a:t>Genome / Environment / Phenome</a:t>
            </a:r>
            <a:endParaRPr lang="fr-FR" altLang="fr-FR" dirty="0">
              <a:latin typeface="Corbel" panose="020B0503020204020204" pitchFamily="34" charset="0"/>
            </a:endParaRPr>
          </a:p>
        </p:txBody>
      </p:sp>
      <p:sp>
        <p:nvSpPr>
          <p:cNvPr id="24581" name="Google Shape;136;p20">
            <a:extLst>
              <a:ext uri="{FF2B5EF4-FFF2-40B4-BE49-F238E27FC236}">
                <a16:creationId xmlns:a16="http://schemas.microsoft.com/office/drawing/2014/main" id="{67B53F9E-D82A-264F-A2EB-3796B62B2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3660"/>
            <a:ext cx="2797969" cy="1531144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68569" tIns="68569" rIns="68569" bIns="68569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fr-FR" altLang="fr-FR" sz="1800"/>
          </a:p>
        </p:txBody>
      </p:sp>
      <p:sp>
        <p:nvSpPr>
          <p:cNvPr id="24582" name="Google Shape;137;p20">
            <a:extLst>
              <a:ext uri="{FF2B5EF4-FFF2-40B4-BE49-F238E27FC236}">
                <a16:creationId xmlns:a16="http://schemas.microsoft.com/office/drawing/2014/main" id="{259074E6-077F-154E-84F2-1A0220A2E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676275"/>
            <a:ext cx="2664619" cy="31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9" tIns="68569" rIns="68569" bIns="6856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fr-FR" sz="1350" b="1"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Genetics &amp; Genomics</a:t>
            </a:r>
            <a:endParaRPr lang="fr-FR" altLang="fr-FR" sz="1350" b="1"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sp>
        <p:nvSpPr>
          <p:cNvPr id="24583" name="Google Shape;138;p20">
            <a:extLst>
              <a:ext uri="{FF2B5EF4-FFF2-40B4-BE49-F238E27FC236}">
                <a16:creationId xmlns:a16="http://schemas.microsoft.com/office/drawing/2014/main" id="{CFB4EC2B-40F1-B34C-9757-B6A811323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703660"/>
            <a:ext cx="2840831" cy="1531144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68569" tIns="68569" rIns="68569" bIns="68569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fr-FR" altLang="fr-FR" sz="1800"/>
          </a:p>
        </p:txBody>
      </p:sp>
      <p:sp>
        <p:nvSpPr>
          <p:cNvPr id="24584" name="Google Shape;139;p20">
            <a:extLst>
              <a:ext uri="{FF2B5EF4-FFF2-40B4-BE49-F238E27FC236}">
                <a16:creationId xmlns:a16="http://schemas.microsoft.com/office/drawing/2014/main" id="{3E88F4F4-E1DD-8244-BE68-EB55C262A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438" y="733425"/>
            <a:ext cx="2664619" cy="31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9" tIns="68569" rIns="68569" bIns="6856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fr-FR" sz="1350" b="1"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Phenomics</a:t>
            </a:r>
            <a:endParaRPr lang="fr-FR" altLang="fr-FR" sz="1350" b="1"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pic>
        <p:nvPicPr>
          <p:cNvPr id="24585" name="Google Shape;140;p20">
            <a:extLst>
              <a:ext uri="{FF2B5EF4-FFF2-40B4-BE49-F238E27FC236}">
                <a16:creationId xmlns:a16="http://schemas.microsoft.com/office/drawing/2014/main" id="{2975140F-A33B-A94D-942B-F056A989774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069" y="881062"/>
            <a:ext cx="1323975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6" name="Google Shape;141;p20" descr="edited2 (3)-2.png">
            <a:extLst>
              <a:ext uri="{FF2B5EF4-FFF2-40B4-BE49-F238E27FC236}">
                <a16:creationId xmlns:a16="http://schemas.microsoft.com/office/drawing/2014/main" id="{BBB63CC0-B557-394F-9669-DAD6D0F0126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5319" y="853678"/>
            <a:ext cx="644129" cy="728663"/>
          </a:xfrm>
          <a:prstGeom prst="rect">
            <a:avLst/>
          </a:prstGeom>
          <a:noFill/>
          <a:ln w="19050">
            <a:solidFill>
              <a:srgbClr val="6AA84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7" name="Google Shape;142;p20">
            <a:extLst>
              <a:ext uri="{FF2B5EF4-FFF2-40B4-BE49-F238E27FC236}">
                <a16:creationId xmlns:a16="http://schemas.microsoft.com/office/drawing/2014/main" id="{B29B92C3-AA5E-2C47-B3BA-BCE3CAB6793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1263" y="1423988"/>
            <a:ext cx="1227535" cy="698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8" name="Google Shape;143;p20">
            <a:extLst>
              <a:ext uri="{FF2B5EF4-FFF2-40B4-BE49-F238E27FC236}">
                <a16:creationId xmlns:a16="http://schemas.microsoft.com/office/drawing/2014/main" id="{835D9BE6-B48C-0341-B795-00FD65FBBEC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63" y="1370410"/>
            <a:ext cx="19431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Google Shape;144;p20">
            <a:extLst>
              <a:ext uri="{FF2B5EF4-FFF2-40B4-BE49-F238E27FC236}">
                <a16:creationId xmlns:a16="http://schemas.microsoft.com/office/drawing/2014/main" id="{56AFB546-C83F-6740-9BD1-06BAFBCC298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1604" y="910829"/>
            <a:ext cx="1153715" cy="883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90" name="Groupe 7">
            <a:extLst>
              <a:ext uri="{FF2B5EF4-FFF2-40B4-BE49-F238E27FC236}">
                <a16:creationId xmlns:a16="http://schemas.microsoft.com/office/drawing/2014/main" id="{C2705DB2-68DC-7541-8505-476FFAE64E70}"/>
              </a:ext>
            </a:extLst>
          </p:cNvPr>
          <p:cNvGrpSpPr>
            <a:grpSpLocks/>
          </p:cNvGrpSpPr>
          <p:nvPr/>
        </p:nvGrpSpPr>
        <p:grpSpPr bwMode="auto">
          <a:xfrm>
            <a:off x="3059906" y="4233863"/>
            <a:ext cx="2572941" cy="813197"/>
            <a:chOff x="4007768" y="5373216"/>
            <a:chExt cx="3431118" cy="1083690"/>
          </a:xfrm>
        </p:grpSpPr>
        <p:pic>
          <p:nvPicPr>
            <p:cNvPr id="24600" name="Google Shape;145;p20">
              <a:extLst>
                <a:ext uri="{FF2B5EF4-FFF2-40B4-BE49-F238E27FC236}">
                  <a16:creationId xmlns:a16="http://schemas.microsoft.com/office/drawing/2014/main" id="{5F73EFD0-5CD3-0A49-B3E2-2C090CDF3529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7768" y="5373216"/>
              <a:ext cx="1069076" cy="107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1" name="Google Shape;146;p20">
              <a:extLst>
                <a:ext uri="{FF2B5EF4-FFF2-40B4-BE49-F238E27FC236}">
                  <a16:creationId xmlns:a16="http://schemas.microsoft.com/office/drawing/2014/main" id="{28E9D86B-DC98-F043-A2F7-F63726F9157C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889" y="5373216"/>
              <a:ext cx="1152128" cy="1080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2" name="Google Shape;147;p20">
              <a:extLst>
                <a:ext uri="{FF2B5EF4-FFF2-40B4-BE49-F238E27FC236}">
                  <a16:creationId xmlns:a16="http://schemas.microsoft.com/office/drawing/2014/main" id="{E55255A9-1E38-B842-B6C2-B7E4D2C74F20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6586" y="5373216"/>
              <a:ext cx="1932300" cy="1083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591" name="Groupe 16">
            <a:extLst>
              <a:ext uri="{FF2B5EF4-FFF2-40B4-BE49-F238E27FC236}">
                <a16:creationId xmlns:a16="http://schemas.microsoft.com/office/drawing/2014/main" id="{1A946B15-6D01-BE44-A19E-B0D6E25184CE}"/>
              </a:ext>
            </a:extLst>
          </p:cNvPr>
          <p:cNvGrpSpPr>
            <a:grpSpLocks/>
          </p:cNvGrpSpPr>
          <p:nvPr/>
        </p:nvGrpSpPr>
        <p:grpSpPr bwMode="auto">
          <a:xfrm>
            <a:off x="2489598" y="1906192"/>
            <a:ext cx="3739753" cy="1697831"/>
            <a:chOff x="3422134" y="2683585"/>
            <a:chExt cx="4985227" cy="2263917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274F237-0251-1840-AF67-F4089F6544EA}"/>
                </a:ext>
              </a:extLst>
            </p:cNvPr>
            <p:cNvSpPr/>
            <p:nvPr/>
          </p:nvSpPr>
          <p:spPr bwMode="auto">
            <a:xfrm>
              <a:off x="3422134" y="2683585"/>
              <a:ext cx="4985227" cy="226391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fr-FR" sz="1050">
                <a:latin typeface="Arial" pitchFamily="-112" charset="0"/>
                <a:ea typeface="Geneva" pitchFamily="-112" charset="0"/>
              </a:endParaRPr>
            </a:p>
          </p:txBody>
        </p:sp>
        <p:sp>
          <p:nvSpPr>
            <p:cNvPr id="24598" name="Google Shape;151;p20">
              <a:extLst>
                <a:ext uri="{FF2B5EF4-FFF2-40B4-BE49-F238E27FC236}">
                  <a16:creationId xmlns:a16="http://schemas.microsoft.com/office/drawing/2014/main" id="{7BE93F7B-C1DB-0344-81C8-8ED5D9228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1207" y="2758378"/>
              <a:ext cx="3947191" cy="33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69" tIns="68569" rIns="68569" bIns="6856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fr-FR" sz="1500" b="1">
                  <a:latin typeface="Corbel" panose="020B0503020204020204" pitchFamily="34" charset="0"/>
                  <a:ea typeface="Corbel" panose="020B0503020204020204" pitchFamily="34" charset="0"/>
                  <a:cs typeface="Corbel" panose="020B0503020204020204" pitchFamily="34" charset="0"/>
                  <a:sym typeface="Corbel" panose="020B0503020204020204" pitchFamily="34" charset="0"/>
                </a:rPr>
                <a:t>Plant </a:t>
              </a:r>
              <a:r>
                <a:rPr lang="en-US" altLang="fr-FR" sz="1500" b="1">
                  <a:solidFill>
                    <a:srgbClr val="000000"/>
                  </a:solidFill>
                  <a:latin typeface="Corbel" panose="020B0503020204020204" pitchFamily="34" charset="0"/>
                  <a:ea typeface="Corbel" panose="020B0503020204020204" pitchFamily="34" charset="0"/>
                  <a:cs typeface="Corbel" panose="020B0503020204020204" pitchFamily="34" charset="0"/>
                  <a:sym typeface="Corbel" panose="020B0503020204020204" pitchFamily="34" charset="0"/>
                </a:rPr>
                <a:t>Breeding</a:t>
              </a:r>
              <a:endParaRPr lang="fr-FR" altLang="fr-FR" sz="1500" b="1"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endParaRPr>
            </a:p>
            <a:p>
              <a:pPr algn="ctr"/>
              <a:r>
                <a:rPr lang="en-US" altLang="fr-FR" sz="1650">
                  <a:latin typeface="Corbel" panose="020B0503020204020204" pitchFamily="34" charset="0"/>
                  <a:ea typeface="Corbel" panose="020B0503020204020204" pitchFamily="34" charset="0"/>
                  <a:cs typeface="Corbel" panose="020B0503020204020204" pitchFamily="34" charset="0"/>
                  <a:sym typeface="Corbel" panose="020B0503020204020204" pitchFamily="34" charset="0"/>
                </a:rPr>
                <a:t>Genetic variations by Traits</a:t>
              </a:r>
              <a:endParaRPr lang="fr-FR" altLang="fr-FR" sz="1650"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endParaRPr>
            </a:p>
            <a:p>
              <a:endParaRPr lang="fr-FR" altLang="fr-FR" sz="1350"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endParaRPr>
            </a:p>
          </p:txBody>
        </p:sp>
        <p:sp>
          <p:nvSpPr>
            <p:cNvPr id="24599" name="Google Shape;151;p20">
              <a:extLst>
                <a:ext uri="{FF2B5EF4-FFF2-40B4-BE49-F238E27FC236}">
                  <a16:creationId xmlns:a16="http://schemas.microsoft.com/office/drawing/2014/main" id="{8CE839EB-0009-464D-B6AB-9F8E3559E1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1206" y="3854043"/>
              <a:ext cx="3947192" cy="33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69" tIns="68569" rIns="68569" bIns="6856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fr-FR" altLang="fr-FR" sz="1500" b="1" dirty="0" err="1">
                  <a:latin typeface="Corbel" panose="020B0503020204020204" pitchFamily="34" charset="0"/>
                  <a:ea typeface="Corbel" panose="020B0503020204020204" pitchFamily="34" charset="0"/>
                  <a:cs typeface="Corbel" panose="020B0503020204020204" pitchFamily="34" charset="0"/>
                  <a:sym typeface="Corbel" panose="020B0503020204020204" pitchFamily="34" charset="0"/>
                </a:rPr>
                <a:t>Climate</a:t>
              </a:r>
              <a:r>
                <a:rPr lang="fr-FR" altLang="fr-FR" sz="1500" b="1" dirty="0">
                  <a:latin typeface="Corbel" panose="020B0503020204020204" pitchFamily="34" charset="0"/>
                  <a:ea typeface="Corbel" panose="020B0503020204020204" pitchFamily="34" charset="0"/>
                  <a:cs typeface="Corbel" panose="020B0503020204020204" pitchFamily="34" charset="0"/>
                  <a:sym typeface="Corbel" panose="020B0503020204020204" pitchFamily="34" charset="0"/>
                </a:rPr>
                <a:t> Change </a:t>
              </a:r>
              <a:r>
                <a:rPr lang="fr-FR" altLang="fr-FR" sz="1500" b="1" dirty="0" err="1">
                  <a:latin typeface="Corbel" panose="020B0503020204020204" pitchFamily="34" charset="0"/>
                  <a:ea typeface="Corbel" panose="020B0503020204020204" pitchFamily="34" charset="0"/>
                  <a:cs typeface="Corbel" panose="020B0503020204020204" pitchFamily="34" charset="0"/>
                  <a:sym typeface="Corbel" panose="020B0503020204020204" pitchFamily="34" charset="0"/>
                </a:rPr>
                <a:t>Studies</a:t>
              </a:r>
              <a:endParaRPr lang="fr-FR" altLang="fr-FR" sz="1500" b="1" dirty="0"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endParaRPr>
            </a:p>
            <a:p>
              <a:pPr algn="ctr"/>
              <a:r>
                <a:rPr lang="fr-FR" altLang="fr-FR" sz="1650" dirty="0" err="1">
                  <a:latin typeface="Corbel" panose="020B0503020204020204" pitchFamily="34" charset="0"/>
                  <a:ea typeface="Corbel" panose="020B0503020204020204" pitchFamily="34" charset="0"/>
                  <a:cs typeface="Corbel" panose="020B0503020204020204" pitchFamily="34" charset="0"/>
                  <a:sym typeface="Corbel" panose="020B0503020204020204" pitchFamily="34" charset="0"/>
                </a:rPr>
                <a:t>Genotype</a:t>
              </a:r>
              <a:r>
                <a:rPr lang="fr-FR" altLang="fr-FR" sz="1650" dirty="0">
                  <a:latin typeface="Corbel" panose="020B0503020204020204" pitchFamily="34" charset="0"/>
                  <a:ea typeface="Corbel" panose="020B0503020204020204" pitchFamily="34" charset="0"/>
                  <a:cs typeface="Corbel" panose="020B0503020204020204" pitchFamily="34" charset="0"/>
                  <a:sym typeface="Corbel" panose="020B0503020204020204" pitchFamily="34" charset="0"/>
                </a:rPr>
                <a:t> by </a:t>
              </a:r>
              <a:r>
                <a:rPr lang="fr-FR" altLang="fr-FR" sz="1650" dirty="0" err="1">
                  <a:latin typeface="Corbel" panose="020B0503020204020204" pitchFamily="34" charset="0"/>
                  <a:ea typeface="Corbel" panose="020B0503020204020204" pitchFamily="34" charset="0"/>
                  <a:cs typeface="Corbel" panose="020B0503020204020204" pitchFamily="34" charset="0"/>
                  <a:sym typeface="Corbel" panose="020B0503020204020204" pitchFamily="34" charset="0"/>
                </a:rPr>
                <a:t>Environment</a:t>
              </a:r>
              <a:endParaRPr lang="fr-FR" altLang="fr-FR" sz="1650" dirty="0"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endParaRPr>
            </a:p>
            <a:p>
              <a:pPr algn="ctr"/>
              <a:r>
                <a:rPr lang="fr-FR" altLang="fr-FR" sz="1650" dirty="0" err="1">
                  <a:latin typeface="Corbel" panose="020B0503020204020204" pitchFamily="34" charset="0"/>
                  <a:ea typeface="Corbel" panose="020B0503020204020204" pitchFamily="34" charset="0"/>
                  <a:cs typeface="Corbel" panose="020B0503020204020204" pitchFamily="34" charset="0"/>
                  <a:sym typeface="Corbel" panose="020B0503020204020204" pitchFamily="34" charset="0"/>
                </a:rPr>
                <a:t>Phenology</a:t>
              </a:r>
              <a:endParaRPr lang="fr-FR" altLang="fr-FR" sz="1650" dirty="0"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endParaRPr>
            </a:p>
            <a:p>
              <a:endParaRPr lang="fr-FR" altLang="fr-FR" sz="1350" dirty="0"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endParaRPr>
            </a:p>
          </p:txBody>
        </p:sp>
      </p:grp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D0E8B32D-601A-8941-A818-8ECEC58B5A94}"/>
              </a:ext>
            </a:extLst>
          </p:cNvPr>
          <p:cNvCxnSpPr>
            <a:cxnSpLocks/>
            <a:stCxn id="24581" idx="3"/>
            <a:endCxn id="10" idx="0"/>
          </p:cNvCxnSpPr>
          <p:nvPr/>
        </p:nvCxnSpPr>
        <p:spPr bwMode="auto">
          <a:xfrm>
            <a:off x="2797969" y="1469232"/>
            <a:ext cx="1562100" cy="436960"/>
          </a:xfrm>
          <a:prstGeom prst="bentConnector2">
            <a:avLst/>
          </a:prstGeom>
          <a:solidFill>
            <a:schemeClr val="accent1"/>
          </a:solidFill>
          <a:ln w="317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E7B174EA-6F4B-D74E-A979-F756FE1CAFA7}"/>
              </a:ext>
            </a:extLst>
          </p:cNvPr>
          <p:cNvCxnSpPr>
            <a:cxnSpLocks/>
            <a:stCxn id="24583" idx="1"/>
            <a:endCxn id="10" idx="0"/>
          </p:cNvCxnSpPr>
          <p:nvPr/>
        </p:nvCxnSpPr>
        <p:spPr bwMode="auto">
          <a:xfrm rot="10800000" flipV="1">
            <a:off x="4360069" y="1469232"/>
            <a:ext cx="1807369" cy="436960"/>
          </a:xfrm>
          <a:prstGeom prst="bentConnector2">
            <a:avLst/>
          </a:prstGeom>
          <a:solidFill>
            <a:schemeClr val="accent1"/>
          </a:solidFill>
          <a:ln w="317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1" name="Connecteur en angle 40">
            <a:extLst>
              <a:ext uri="{FF2B5EF4-FFF2-40B4-BE49-F238E27FC236}">
                <a16:creationId xmlns:a16="http://schemas.microsoft.com/office/drawing/2014/main" id="{86DBCD8C-28B3-DE49-8FB3-BC9054E5871C}"/>
              </a:ext>
            </a:extLst>
          </p:cNvPr>
          <p:cNvCxnSpPr>
            <a:cxnSpLocks/>
            <a:stCxn id="24603" idx="0"/>
            <a:endCxn id="10" idx="4"/>
          </p:cNvCxnSpPr>
          <p:nvPr/>
        </p:nvCxnSpPr>
        <p:spPr bwMode="auto">
          <a:xfrm rot="16200000" flipV="1">
            <a:off x="4211241" y="3752850"/>
            <a:ext cx="298847" cy="119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24595" name="Google Shape;300;p31">
            <a:extLst>
              <a:ext uri="{FF2B5EF4-FFF2-40B4-BE49-F238E27FC236}">
                <a16:creationId xmlns:a16="http://schemas.microsoft.com/office/drawing/2014/main" id="{A136FFDF-78DF-E841-9AF3-55F3D37EA0B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7866" y="2431256"/>
            <a:ext cx="556022" cy="658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6" name="Google Shape;298;p31">
            <a:extLst>
              <a:ext uri="{FF2B5EF4-FFF2-40B4-BE49-F238E27FC236}">
                <a16:creationId xmlns:a16="http://schemas.microsoft.com/office/drawing/2014/main" id="{6EF6F637-4208-114A-A513-5CC8468694F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7219" y="2415779"/>
            <a:ext cx="514350" cy="61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Bulle rectangulaire à coins arrondis 2">
            <a:extLst>
              <a:ext uri="{FF2B5EF4-FFF2-40B4-BE49-F238E27FC236}">
                <a16:creationId xmlns:a16="http://schemas.microsoft.com/office/drawing/2014/main" id="{36D3B707-7FD7-124F-A579-2A9117F9DFD8}"/>
              </a:ext>
            </a:extLst>
          </p:cNvPr>
          <p:cNvSpPr/>
          <p:nvPr/>
        </p:nvSpPr>
        <p:spPr>
          <a:xfrm>
            <a:off x="80963" y="2362050"/>
            <a:ext cx="1642911" cy="497628"/>
          </a:xfrm>
          <a:prstGeom prst="wedgeRoundRectCallout">
            <a:avLst>
              <a:gd name="adj1" fmla="val -27119"/>
              <a:gd name="adj2" fmla="val -8479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err="1"/>
              <a:t>Homogenous</a:t>
            </a:r>
            <a:r>
              <a:rPr lang="fr-FR" sz="1100" dirty="0"/>
              <a:t> (</a:t>
            </a:r>
            <a:r>
              <a:rPr lang="fr-FR" sz="1100" dirty="0" err="1"/>
              <a:t>Mostly</a:t>
            </a:r>
            <a:r>
              <a:rPr lang="fr-FR" sz="1100" dirty="0"/>
              <a:t>)</a:t>
            </a:r>
          </a:p>
          <a:p>
            <a:pPr algn="ctr"/>
            <a:r>
              <a:rPr lang="fr-FR" sz="1100" dirty="0"/>
              <a:t>Central Access (</a:t>
            </a:r>
            <a:r>
              <a:rPr lang="fr-FR" sz="1100" dirty="0" err="1"/>
              <a:t>Mostly</a:t>
            </a:r>
            <a:r>
              <a:rPr lang="fr-FR" sz="1100" dirty="0"/>
              <a:t>)</a:t>
            </a:r>
          </a:p>
        </p:txBody>
      </p:sp>
      <p:sp>
        <p:nvSpPr>
          <p:cNvPr id="32" name="Bulle rectangulaire à coins arrondis 31">
            <a:extLst>
              <a:ext uri="{FF2B5EF4-FFF2-40B4-BE49-F238E27FC236}">
                <a16:creationId xmlns:a16="http://schemas.microsoft.com/office/drawing/2014/main" id="{474B4F9C-3544-F14E-84AA-3C080CCC3C8F}"/>
              </a:ext>
            </a:extLst>
          </p:cNvPr>
          <p:cNvSpPr/>
          <p:nvPr/>
        </p:nvSpPr>
        <p:spPr>
          <a:xfrm>
            <a:off x="6905030" y="2362050"/>
            <a:ext cx="1642911" cy="497628"/>
          </a:xfrm>
          <a:prstGeom prst="wedgeRoundRectCallout">
            <a:avLst>
              <a:gd name="adj1" fmla="val -27119"/>
              <a:gd name="adj2" fmla="val -8479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err="1"/>
              <a:t>Heterogenous</a:t>
            </a:r>
            <a:endParaRPr lang="fr-FR" sz="1100" dirty="0"/>
          </a:p>
          <a:p>
            <a:pPr algn="ctr"/>
            <a:r>
              <a:rPr lang="fr-FR" sz="1100" dirty="0" err="1"/>
              <a:t>Distributed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615805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9559" y="-48389"/>
            <a:ext cx="6702930" cy="760131"/>
          </a:xfrm>
        </p:spPr>
        <p:txBody>
          <a:bodyPr/>
          <a:lstStyle/>
          <a:p>
            <a:r>
              <a:rPr lang="fr-FR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Federations</a:t>
            </a:r>
            <a:r>
              <a:rPr lang="fr-F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data </a:t>
            </a:r>
            <a:r>
              <a:rPr lang="fr-FR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repositories</a:t>
            </a:r>
            <a:endParaRPr lang="fr-F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1275920" y="1780917"/>
            <a:ext cx="3726414" cy="2646294"/>
            <a:chOff x="2043132" y="2780929"/>
            <a:chExt cx="4968552" cy="352839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43132" y="2780929"/>
              <a:ext cx="4968552" cy="3528392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2108861" y="2807748"/>
              <a:ext cx="482968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800" dirty="0" err="1">
                  <a:latin typeface="Arial" panose="020B0604020202020204" pitchFamily="34" charset="0"/>
                  <a:cs typeface="Arial" panose="020B0604020202020204" pitchFamily="34" charset="0"/>
                </a:rPr>
                <a:t>Nodes</a:t>
              </a:r>
              <a:r>
                <a:rPr lang="fr-FR" sz="18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800" dirty="0">
                  <a:solidFill>
                    <a:schemeClr val="accent5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/>
                </a:rPr>
                <a:t> </a:t>
              </a:r>
              <a:r>
                <a:rPr lang="fr-FR" sz="1800" dirty="0" err="1">
                  <a:solidFill>
                    <a:schemeClr val="accent5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/>
                </a:rPr>
                <a:t>Resources</a:t>
              </a:r>
              <a:r>
                <a:rPr lang="fr-FR" sz="1800" dirty="0">
                  <a:solidFill>
                    <a:schemeClr val="accent5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/>
                </a:rPr>
                <a:t>/</a:t>
              </a:r>
              <a:r>
                <a:rPr lang="fr-FR" sz="1800" dirty="0" err="1">
                  <a:solidFill>
                    <a:schemeClr val="accent5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/>
                </a:rPr>
                <a:t>Repository</a:t>
              </a:r>
              <a:endParaRPr lang="fr-FR" sz="1800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214879" y="3466625"/>
              <a:ext cx="472366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800" dirty="0">
                  <a:latin typeface="Arial" panose="020B0604020202020204" pitchFamily="34" charset="0"/>
                  <a:cs typeface="Arial" panose="020B0604020202020204" pitchFamily="34" charset="0"/>
                </a:rPr>
                <a:t>Hub</a:t>
              </a:r>
              <a:r>
                <a:rPr lang="fr-FR" sz="1800" dirty="0">
                  <a:solidFill>
                    <a:schemeClr val="accent5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/>
                </a:rPr>
                <a:t> </a:t>
              </a:r>
              <a:r>
                <a:rPr lang="fr-FR" sz="1800" dirty="0">
                  <a:solidFill>
                    <a:schemeClr val="accent5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Portal </a:t>
              </a:r>
              <a:r>
                <a:rPr lang="fr-FR" sz="1800" i="1" dirty="0">
                  <a:latin typeface="Arial" panose="020B0604020202020204" pitchFamily="34" charset="0"/>
                  <a:cs typeface="Arial" panose="020B0604020202020204" pitchFamily="34" charset="0"/>
                </a:rPr>
                <a:t>Services </a:t>
              </a:r>
              <a:r>
                <a:rPr lang="fr-FR" sz="18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access</a:t>
              </a:r>
              <a:endParaRPr lang="fr-FR" sz="1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92454" y="645208"/>
            <a:ext cx="6689571" cy="929428"/>
          </a:xfrm>
        </p:spPr>
        <p:txBody>
          <a:bodyPr/>
          <a:lstStyle/>
          <a:p>
            <a:pPr lvl="1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 network of (stable/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sustainable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 central portal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offering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services (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data)</a:t>
            </a:r>
          </a:p>
          <a:p>
            <a:pPr lvl="1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 data standardisation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5803162" y="1527485"/>
            <a:ext cx="2655085" cy="3078342"/>
            <a:chOff x="5724128" y="1556792"/>
            <a:chExt cx="3540113" cy="4104456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3436" y="3058464"/>
              <a:ext cx="3238562" cy="1101111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5823085" y="1761536"/>
              <a:ext cx="3096342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800" dirty="0" err="1">
                  <a:latin typeface="Arial" panose="020B0604020202020204" pitchFamily="34" charset="0"/>
                  <a:cs typeface="Arial" panose="020B0604020202020204" pitchFamily="34" charset="0"/>
                </a:rPr>
                <a:t>Backbone</a:t>
              </a:r>
              <a:r>
                <a:rPr lang="fr-FR" sz="1800" dirty="0">
                  <a:latin typeface="Arial" panose="020B0604020202020204" pitchFamily="34" charset="0"/>
                  <a:cs typeface="Arial" panose="020B0604020202020204" pitchFamily="34" charset="0"/>
                </a:rPr>
                <a:t> of good practices </a:t>
              </a:r>
              <a:r>
                <a:rPr lang="fr-FR" sz="1800" dirty="0" err="1">
                  <a:latin typeface="Arial" panose="020B0604020202020204" pitchFamily="34" charset="0"/>
                  <a:cs typeface="Arial" panose="020B0604020202020204" pitchFamily="34" charset="0"/>
                </a:rPr>
                <a:t>enabling</a:t>
              </a:r>
              <a:r>
                <a:rPr lang="fr-FR" sz="18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800" dirty="0" err="1">
                  <a:latin typeface="Arial" panose="020B0604020202020204" pitchFamily="34" charset="0"/>
                  <a:cs typeface="Arial" panose="020B0604020202020204" pitchFamily="34" charset="0"/>
                </a:rPr>
                <a:t>such</a:t>
              </a:r>
              <a:r>
                <a:rPr lang="fr-FR" sz="1800" dirty="0">
                  <a:latin typeface="Arial" panose="020B0604020202020204" pitchFamily="34" charset="0"/>
                  <a:cs typeface="Arial" panose="020B0604020202020204" pitchFamily="34" charset="0"/>
                </a:rPr>
                <a:t> infrastructures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724128" y="1556792"/>
              <a:ext cx="3333056" cy="4104456"/>
            </a:xfrm>
            <a:prstGeom prst="rect">
              <a:avLst/>
            </a:prstGeom>
            <a:noFill/>
            <a:ln w="222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fr-FR" sz="4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5953937" y="4301451"/>
              <a:ext cx="3310304" cy="1272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i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Wilkinson et al (2016) </a:t>
              </a:r>
              <a:r>
                <a:rPr lang="it-IT" b="1" i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SCIENTIFIC DATA, 3:160018, DOI: 10.1038/sdata.2016.18</a:t>
              </a:r>
              <a:endParaRPr lang="fr-FR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540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6992" y="2751770"/>
            <a:ext cx="85443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“Facilitating access to results encourages the re-use of research outputs and supports Open Science. This is essential for Europe's ability to enhance its economic performance and improve the capacity to compete through knowledge. […] Results of publicly-funded research can therefore be disseminated more broadly and faster, to the benefit of researchers, innovative industry and citizens. </a:t>
            </a:r>
            <a:endParaRPr lang="fr-FR" sz="1600" dirty="0"/>
          </a:p>
        </p:txBody>
      </p:sp>
      <p:sp>
        <p:nvSpPr>
          <p:cNvPr id="11" name="Titre 1"/>
          <p:cNvSpPr txBox="1">
            <a:spLocks/>
          </p:cNvSpPr>
          <p:nvPr/>
        </p:nvSpPr>
        <p:spPr bwMode="auto">
          <a:xfrm>
            <a:off x="1058175" y="115351"/>
            <a:ext cx="708089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FR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open </a:t>
            </a:r>
            <a:r>
              <a:rPr lang="fr-FR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  <a:r>
              <a:rPr lang="fr-FR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interoperability</a:t>
            </a:r>
            <a:r>
              <a:rPr lang="fr-FR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</a:t>
            </a:r>
            <a:endParaRPr lang="fr-FR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1674904" y="1239602"/>
            <a:ext cx="5309365" cy="1512169"/>
            <a:chOff x="531903" y="1239601"/>
            <a:chExt cx="5309365" cy="151216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1903" y="1239601"/>
              <a:ext cx="3538086" cy="1512169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99441" y="1491318"/>
              <a:ext cx="1441827" cy="998599"/>
            </a:xfrm>
            <a:prstGeom prst="rect">
              <a:avLst/>
            </a:prstGeom>
          </p:spPr>
        </p:pic>
      </p:grpSp>
      <p:sp>
        <p:nvSpPr>
          <p:cNvPr id="13" name="Flèche droite 12"/>
          <p:cNvSpPr/>
          <p:nvPr/>
        </p:nvSpPr>
        <p:spPr>
          <a:xfrm>
            <a:off x="1492539" y="4157229"/>
            <a:ext cx="468052" cy="261853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4" name="ZoneTexte 13"/>
          <p:cNvSpPr txBox="1"/>
          <p:nvPr/>
        </p:nvSpPr>
        <p:spPr>
          <a:xfrm>
            <a:off x="2024337" y="4007357"/>
            <a:ext cx="5148572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600" dirty="0" err="1"/>
              <a:t>Recently</a:t>
            </a:r>
            <a:r>
              <a:rPr lang="fr-FR" sz="1600" dirty="0"/>
              <a:t> </a:t>
            </a:r>
            <a:r>
              <a:rPr lang="fr-FR" sz="1600" dirty="0" err="1"/>
              <a:t>funded</a:t>
            </a:r>
            <a:r>
              <a:rPr lang="fr-FR" sz="1600" dirty="0"/>
              <a:t> </a:t>
            </a:r>
            <a:r>
              <a:rPr lang="fr-FR" sz="1600" dirty="0" err="1"/>
              <a:t>projects</a:t>
            </a:r>
            <a:r>
              <a:rPr lang="fr-FR" sz="1600" dirty="0"/>
              <a:t> </a:t>
            </a:r>
            <a:r>
              <a:rPr lang="fr-FR" sz="1600" dirty="0" err="1"/>
              <a:t>were</a:t>
            </a:r>
            <a:r>
              <a:rPr lang="fr-FR" sz="1600" dirty="0"/>
              <a:t> </a:t>
            </a:r>
            <a:r>
              <a:rPr lang="fr-FR" sz="1600" dirty="0" err="1"/>
              <a:t>asked</a:t>
            </a:r>
            <a:r>
              <a:rPr lang="fr-FR" sz="1600" dirty="0"/>
              <a:t> to </a:t>
            </a:r>
            <a:r>
              <a:rPr lang="fr-FR" sz="1600" dirty="0" err="1"/>
              <a:t>add</a:t>
            </a:r>
            <a:r>
              <a:rPr lang="fr-FR" sz="1600" dirty="0"/>
              <a:t> a WP </a:t>
            </a:r>
            <a:r>
              <a:rPr lang="fr-FR" sz="1600" dirty="0" err="1"/>
              <a:t>supporting</a:t>
            </a:r>
            <a:r>
              <a:rPr lang="fr-FR" sz="1600" dirty="0"/>
              <a:t> a FAIR </a:t>
            </a:r>
            <a:r>
              <a:rPr lang="fr-FR" sz="1600" dirty="0" err="1"/>
              <a:t>compliant</a:t>
            </a:r>
            <a:r>
              <a:rPr lang="fr-FR" sz="1600" dirty="0"/>
              <a:t> Data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2938495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Phenotyping</a:t>
            </a:r>
            <a:r>
              <a:rPr lang="fr-F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life cycle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1249230" y="902769"/>
            <a:ext cx="1858297" cy="1685749"/>
            <a:chOff x="238350" y="1977050"/>
            <a:chExt cx="2477729" cy="2247665"/>
          </a:xfrm>
        </p:grpSpPr>
        <p:sp>
          <p:nvSpPr>
            <p:cNvPr id="7" name="Rectangle 6"/>
            <p:cNvSpPr/>
            <p:nvPr/>
          </p:nvSpPr>
          <p:spPr>
            <a:xfrm>
              <a:off x="238350" y="1977050"/>
              <a:ext cx="2477729" cy="224766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0190" y="2062073"/>
              <a:ext cx="720080" cy="6480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25" dirty="0">
                  <a:solidFill>
                    <a:schemeClr val="tx1"/>
                  </a:solidFill>
                </a:rPr>
                <a:t>Soissons x high 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3846" y="2062073"/>
              <a:ext cx="720080" cy="648072"/>
            </a:xfrm>
            <a:prstGeom prst="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25" dirty="0">
                  <a:solidFill>
                    <a:schemeClr val="tx1"/>
                  </a:solidFill>
                </a:rPr>
                <a:t>Charger x high 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20526" y="2057256"/>
              <a:ext cx="720080" cy="648072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25" dirty="0">
                  <a:solidFill>
                    <a:schemeClr val="tx1"/>
                  </a:solidFill>
                </a:rPr>
                <a:t>Charger x </a:t>
              </a:r>
              <a:r>
                <a:rPr lang="fr-FR" sz="825" dirty="0" err="1">
                  <a:solidFill>
                    <a:schemeClr val="tx1"/>
                  </a:solidFill>
                </a:rPr>
                <a:t>low</a:t>
              </a:r>
              <a:r>
                <a:rPr lang="fr-FR" sz="825" dirty="0">
                  <a:solidFill>
                    <a:schemeClr val="tx1"/>
                  </a:solidFill>
                </a:rPr>
                <a:t> input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0190" y="2785337"/>
              <a:ext cx="720080" cy="6480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25" dirty="0">
                  <a:solidFill>
                    <a:schemeClr val="tx1"/>
                  </a:solidFill>
                </a:rPr>
                <a:t>Soissons x </a:t>
              </a:r>
              <a:r>
                <a:rPr lang="fr-FR" sz="825" dirty="0" err="1">
                  <a:solidFill>
                    <a:schemeClr val="tx1"/>
                  </a:solidFill>
                </a:rPr>
                <a:t>low</a:t>
              </a:r>
              <a:r>
                <a:rPr lang="fr-FR" sz="825" dirty="0">
                  <a:solidFill>
                    <a:schemeClr val="tx1"/>
                  </a:solidFill>
                </a:rPr>
                <a:t> input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21970" y="2785337"/>
              <a:ext cx="720080" cy="6480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25" dirty="0">
                  <a:solidFill>
                    <a:schemeClr val="tx1"/>
                  </a:solidFill>
                </a:rPr>
                <a:t>Soissons x </a:t>
              </a:r>
              <a:r>
                <a:rPr lang="fr-FR" sz="825" dirty="0" err="1">
                  <a:solidFill>
                    <a:schemeClr val="tx1"/>
                  </a:solidFill>
                </a:rPr>
                <a:t>low</a:t>
              </a:r>
              <a:r>
                <a:rPr lang="fr-FR" sz="825" dirty="0">
                  <a:solidFill>
                    <a:schemeClr val="tx1"/>
                  </a:solidFill>
                </a:rPr>
                <a:t> input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16413" y="2788351"/>
              <a:ext cx="720080" cy="6480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25" dirty="0">
                  <a:solidFill>
                    <a:schemeClr val="tx1"/>
                  </a:solidFill>
                </a:rPr>
                <a:t>Soissons x high N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0190" y="3513290"/>
              <a:ext cx="720080" cy="648072"/>
            </a:xfrm>
            <a:prstGeom prst="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25" dirty="0">
                  <a:solidFill>
                    <a:schemeClr val="tx1"/>
                  </a:solidFill>
                </a:rPr>
                <a:t>Charger x high N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23846" y="3513290"/>
              <a:ext cx="720080" cy="6480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25" dirty="0">
                  <a:solidFill>
                    <a:schemeClr val="tx1"/>
                  </a:solidFill>
                </a:rPr>
                <a:t>Soissons x high N 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16017" y="3513353"/>
              <a:ext cx="720080" cy="6480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25" dirty="0">
                  <a:solidFill>
                    <a:schemeClr val="tx1"/>
                  </a:solidFill>
                </a:rPr>
                <a:t>Soissons x high N</a:t>
              </a:r>
            </a:p>
          </p:txBody>
        </p:sp>
      </p:grpSp>
      <p:graphicFrame>
        <p:nvGraphicFramePr>
          <p:cNvPr id="17" name="Tableau 16"/>
          <p:cNvGraphicFramePr>
            <a:graphicFrameLocks noGrp="1"/>
          </p:cNvGraphicFramePr>
          <p:nvPr/>
        </p:nvGraphicFramePr>
        <p:xfrm>
          <a:off x="121443" y="2670372"/>
          <a:ext cx="4558571" cy="7543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793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535">
                  <a:extLst>
                    <a:ext uri="{9D8B030D-6E8A-4147-A177-3AD203B41FA5}">
                      <a16:colId xmlns:a16="http://schemas.microsoft.com/office/drawing/2014/main" val="3238174447"/>
                    </a:ext>
                  </a:extLst>
                </a:gridCol>
                <a:gridCol w="907495">
                  <a:extLst>
                    <a:ext uri="{9D8B030D-6E8A-4147-A177-3AD203B41FA5}">
                      <a16:colId xmlns:a16="http://schemas.microsoft.com/office/drawing/2014/main" val="4005074759"/>
                    </a:ext>
                  </a:extLst>
                </a:gridCol>
                <a:gridCol w="413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5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>
                          <a:latin typeface="+mn-lt"/>
                        </a:rPr>
                        <a:t>Genotype</a:t>
                      </a:r>
                      <a:endParaRPr lang="fr-FR" sz="12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>
                          <a:latin typeface="+mn-lt"/>
                        </a:rPr>
                        <a:t>Treatment</a:t>
                      </a:r>
                      <a:endParaRPr lang="fr-FR" sz="12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+mn-lt"/>
                        </a:rPr>
                        <a:t>N</a:t>
                      </a:r>
                      <a:r>
                        <a:rPr lang="fr-FR" sz="1200" baseline="0" dirty="0">
                          <a:latin typeface="+mn-lt"/>
                        </a:rPr>
                        <a:t> input</a:t>
                      </a:r>
                      <a:endParaRPr lang="fr-FR" sz="12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+mn-lt"/>
                        </a:rPr>
                        <a:t>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>
                          <a:latin typeface="+mn-lt"/>
                        </a:rPr>
                        <a:t>Rep</a:t>
                      </a:r>
                      <a:endParaRPr lang="fr-FR" sz="12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/>
                        <a:t>Fusariose</a:t>
                      </a:r>
                      <a:endParaRPr lang="fr-FR" sz="12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+mn-lt"/>
                        </a:rPr>
                        <a:t>Soissons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200" dirty="0" err="1">
                          <a:latin typeface="+mn-lt"/>
                        </a:rPr>
                        <a:t>low</a:t>
                      </a:r>
                      <a:r>
                        <a:rPr lang="fr-FR" sz="1200" dirty="0">
                          <a:latin typeface="+mn-lt"/>
                        </a:rPr>
                        <a:t> input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  <a:latin typeface="+mn-lt"/>
                        </a:rPr>
                        <a:t>15,32253129</a:t>
                      </a:r>
                      <a:endParaRPr lang="fr-FR" sz="1200" b="0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+mn-lt"/>
                        </a:rPr>
                        <a:t>15/11/2011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+mn-lt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+mn-lt"/>
                        </a:rPr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+mn-lt"/>
                        </a:rPr>
                        <a:t>Soissons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200" dirty="0" err="1">
                          <a:latin typeface="+mn-lt"/>
                        </a:rPr>
                        <a:t>low</a:t>
                      </a:r>
                      <a:r>
                        <a:rPr lang="fr-FR" sz="1200" dirty="0">
                          <a:latin typeface="+mn-lt"/>
                        </a:rPr>
                        <a:t> input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200" u="none" strike="noStrike" dirty="0">
                          <a:effectLst/>
                          <a:latin typeface="+mn-lt"/>
                        </a:rPr>
                        <a:t>15,31430556</a:t>
                      </a:r>
                      <a:endParaRPr lang="fr-FR" sz="1200" b="0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+mn-lt"/>
                        </a:rPr>
                        <a:t>16/11/2011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+mn-lt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+mn-lt"/>
                        </a:rPr>
                        <a:t>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Image 25">
            <a:extLst>
              <a:ext uri="{FF2B5EF4-FFF2-40B4-BE49-F238E27FC236}">
                <a16:creationId xmlns:a16="http://schemas.microsoft.com/office/drawing/2014/main" id="{0655BA8E-8230-1545-AA48-7CC174868928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2439" y="3506607"/>
            <a:ext cx="1141884" cy="991279"/>
          </a:xfrm>
          <a:prstGeom prst="rect">
            <a:avLst/>
          </a:prstGeom>
          <a:ln>
            <a:noFill/>
          </a:ln>
        </p:spPr>
      </p:pic>
      <p:grpSp>
        <p:nvGrpSpPr>
          <p:cNvPr id="27" name="Groupe 26"/>
          <p:cNvGrpSpPr/>
          <p:nvPr/>
        </p:nvGrpSpPr>
        <p:grpSpPr>
          <a:xfrm>
            <a:off x="6036169" y="1134852"/>
            <a:ext cx="1409201" cy="1147789"/>
            <a:chOff x="3923928" y="1268760"/>
            <a:chExt cx="1878935" cy="1530385"/>
          </a:xfrm>
        </p:grpSpPr>
        <p:sp>
          <p:nvSpPr>
            <p:cNvPr id="28" name="Carré corné 27"/>
            <p:cNvSpPr/>
            <p:nvPr/>
          </p:nvSpPr>
          <p:spPr>
            <a:xfrm>
              <a:off x="3923928" y="1268760"/>
              <a:ext cx="1878935" cy="1530385"/>
            </a:xfrm>
            <a:prstGeom prst="foldedCorner">
              <a:avLst>
                <a:gd name="adj" fmla="val 122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02301" y="1339411"/>
              <a:ext cx="720080" cy="6480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25" dirty="0">
                  <a:solidFill>
                    <a:schemeClr val="tx1"/>
                  </a:solidFill>
                </a:rPr>
                <a:t>Soissons x high N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814196" y="1339411"/>
              <a:ext cx="720080" cy="648072"/>
            </a:xfrm>
            <a:prstGeom prst="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25" dirty="0">
                  <a:solidFill>
                    <a:schemeClr val="tx1"/>
                  </a:solidFill>
                </a:rPr>
                <a:t>Charger x high N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814196" y="2060895"/>
              <a:ext cx="720080" cy="648072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25" dirty="0">
                  <a:solidFill>
                    <a:schemeClr val="tx1"/>
                  </a:solidFill>
                </a:rPr>
                <a:t>Charger x </a:t>
              </a:r>
              <a:r>
                <a:rPr lang="fr-FR" sz="825" dirty="0" err="1">
                  <a:solidFill>
                    <a:schemeClr val="tx1"/>
                  </a:solidFill>
                </a:rPr>
                <a:t>low</a:t>
              </a:r>
              <a:r>
                <a:rPr lang="fr-FR" sz="825" dirty="0">
                  <a:solidFill>
                    <a:schemeClr val="tx1"/>
                  </a:solidFill>
                </a:rPr>
                <a:t> input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02301" y="2060398"/>
              <a:ext cx="720080" cy="6480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25" dirty="0">
                  <a:solidFill>
                    <a:schemeClr val="tx1"/>
                  </a:solidFill>
                </a:rPr>
                <a:t>Soissons x </a:t>
              </a:r>
              <a:r>
                <a:rPr lang="fr-FR" sz="825" dirty="0" err="1">
                  <a:solidFill>
                    <a:schemeClr val="tx1"/>
                  </a:solidFill>
                </a:rPr>
                <a:t>low</a:t>
              </a:r>
              <a:r>
                <a:rPr lang="fr-FR" sz="825" dirty="0">
                  <a:solidFill>
                    <a:schemeClr val="tx1"/>
                  </a:solidFill>
                </a:rPr>
                <a:t> input</a:t>
              </a:r>
            </a:p>
          </p:txBody>
        </p:sp>
      </p:grpSp>
      <p:graphicFrame>
        <p:nvGraphicFramePr>
          <p:cNvPr id="33" name="Tableau 32"/>
          <p:cNvGraphicFramePr>
            <a:graphicFrameLocks noGrp="1"/>
          </p:cNvGraphicFramePr>
          <p:nvPr/>
        </p:nvGraphicFramePr>
        <p:xfrm>
          <a:off x="5552519" y="2640874"/>
          <a:ext cx="2376502" cy="5562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79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fr-FR" sz="1200" dirty="0" err="1"/>
                        <a:t>Genotype</a:t>
                      </a:r>
                      <a:endParaRPr lang="fr-FR" sz="12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Treatment</a:t>
                      </a:r>
                      <a:endParaRPr lang="fr-FR" sz="12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+mn-lt"/>
                        </a:rPr>
                        <a:t>Fusariose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200" dirty="0"/>
                        <a:t>Soissons</a:t>
                      </a:r>
                      <a:endParaRPr lang="fr-FR" sz="12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low</a:t>
                      </a:r>
                      <a:r>
                        <a:rPr lang="fr-FR" sz="1200" dirty="0"/>
                        <a:t> input</a:t>
                      </a:r>
                      <a:endParaRPr lang="fr-FR" sz="12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6</a:t>
                      </a:r>
                      <a:endParaRPr lang="fr-FR" sz="1200" dirty="0">
                        <a:latin typeface="+mn-lt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4" name="Image 33">
            <a:extLst>
              <a:ext uri="{FF2B5EF4-FFF2-40B4-BE49-F238E27FC236}">
                <a16:creationId xmlns:a16="http://schemas.microsoft.com/office/drawing/2014/main" id="{E16F8748-A51D-7243-BB47-D54424E42F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7884" y="3425490"/>
            <a:ext cx="1725770" cy="1107123"/>
          </a:xfrm>
          <a:prstGeom prst="rect">
            <a:avLst/>
          </a:prstGeom>
        </p:spPr>
      </p:pic>
      <p:sp>
        <p:nvSpPr>
          <p:cNvPr id="35" name="Flèche droite 34"/>
          <p:cNvSpPr/>
          <p:nvPr/>
        </p:nvSpPr>
        <p:spPr>
          <a:xfrm>
            <a:off x="3764634" y="1508985"/>
            <a:ext cx="1770458" cy="1291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36" name="ZoneTexte 35"/>
          <p:cNvSpPr txBox="1"/>
          <p:nvPr/>
        </p:nvSpPr>
        <p:spPr>
          <a:xfrm>
            <a:off x="1788970" y="543916"/>
            <a:ext cx="7553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fr-FR" sz="105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6115430" y="789847"/>
            <a:ext cx="11384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>
                <a:latin typeface="Arial" panose="020B0604020202020204" pitchFamily="34" charset="0"/>
                <a:cs typeface="Arial" panose="020B0604020202020204" pitchFamily="34" charset="0"/>
              </a:rPr>
              <a:t>Elaborated</a:t>
            </a:r>
            <a:r>
              <a:rPr lang="fr-FR" sz="105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844738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F8A05-D1FA-F34D-9373-C9867240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Plant Phenotyping Life cycle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45B392-DF39-EC49-8019-EB2B92E58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F7935A8D-1C70-EB4E-8014-19C5404794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31119" y="844154"/>
          <a:ext cx="6535341" cy="3750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2FF13AE-4C28-E447-B0ED-568A207630BA}"/>
              </a:ext>
            </a:extLst>
          </p:cNvPr>
          <p:cNvSpPr/>
          <p:nvPr/>
        </p:nvSpPr>
        <p:spPr>
          <a:xfrm>
            <a:off x="3115159" y="762549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800" b="1" u="sng" dirty="0" err="1">
                <a:sym typeface="Wingdings" panose="05000000000000000000" pitchFamily="2" charset="2"/>
              </a:rPr>
              <a:t>Raw</a:t>
            </a:r>
            <a:r>
              <a:rPr lang="fr-FR" sz="1800" b="1" u="sng" dirty="0">
                <a:sym typeface="Wingdings" panose="05000000000000000000" pitchFamily="2" charset="2"/>
              </a:rPr>
              <a:t> data long </a:t>
            </a:r>
            <a:r>
              <a:rPr lang="fr-FR" sz="1800" b="1" u="sng" dirty="0" err="1">
                <a:sym typeface="Wingdings" panose="05000000000000000000" pitchFamily="2" charset="2"/>
              </a:rPr>
              <a:t>term</a:t>
            </a:r>
            <a:r>
              <a:rPr lang="fr-FR" sz="1800" b="1" u="sng" dirty="0">
                <a:sym typeface="Wingdings" panose="05000000000000000000" pitchFamily="2" charset="2"/>
              </a:rPr>
              <a:t> conservation</a:t>
            </a:r>
            <a:endParaRPr lang="en-GB" sz="1800" b="1" u="sng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E81843-E915-544B-BC5E-9795F81B6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54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kern="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 stars Open Data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1691681" y="656454"/>
            <a:ext cx="6601485" cy="2968278"/>
            <a:chOff x="889463" y="1651771"/>
            <a:chExt cx="8801980" cy="395770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3531" y="1964451"/>
              <a:ext cx="6421286" cy="3645024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889463" y="3913862"/>
              <a:ext cx="367494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latin typeface="Verdana" panose="020B0604030504040204" pitchFamily="34" charset="0"/>
                  <a:ea typeface="Verdana" panose="020B0604030504040204" pitchFamily="34" charset="0"/>
                </a:rPr>
                <a:t>Data on the web, open licence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3108958" y="3349230"/>
              <a:ext cx="27710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latin typeface="Verdana" panose="020B0604030504040204" pitchFamily="34" charset="0"/>
                  <a:ea typeface="Verdana" panose="020B0604030504040204" pitchFamily="34" charset="0"/>
                </a:rPr>
                <a:t>in a </a:t>
              </a:r>
              <a:r>
                <a:rPr lang="fr-FR" sz="1050" dirty="0" err="1">
                  <a:latin typeface="Verdana" panose="020B0604030504040204" pitchFamily="34" charset="0"/>
                  <a:ea typeface="Verdana" panose="020B0604030504040204" pitchFamily="34" charset="0"/>
                </a:rPr>
                <a:t>structured</a:t>
              </a:r>
              <a:r>
                <a:rPr lang="fr-FR" sz="1050" dirty="0">
                  <a:latin typeface="Verdana" panose="020B0604030504040204" pitchFamily="34" charset="0"/>
                  <a:ea typeface="Verdana" panose="020B0604030504040204" pitchFamily="34" charset="0"/>
                </a:rPr>
                <a:t> format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247803" y="2784598"/>
              <a:ext cx="284227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latin typeface="Verdana" panose="020B0604030504040204" pitchFamily="34" charset="0"/>
                  <a:ea typeface="Verdana" panose="020B0604030504040204" pitchFamily="34" charset="0"/>
                </a:rPr>
                <a:t>non-</a:t>
              </a:r>
              <a:r>
                <a:rPr lang="fr-FR" sz="1050" dirty="0" err="1">
                  <a:latin typeface="Verdana" panose="020B0604030504040204" pitchFamily="34" charset="0"/>
                  <a:ea typeface="Verdana" panose="020B0604030504040204" pitchFamily="34" charset="0"/>
                </a:rPr>
                <a:t>proprietary</a:t>
              </a:r>
              <a:r>
                <a:rPr lang="fr-FR" sz="1050" dirty="0">
                  <a:latin typeface="Verdana" panose="020B0604030504040204" pitchFamily="34" charset="0"/>
                  <a:ea typeface="Verdana" panose="020B0604030504040204" pitchFamily="34" charset="0"/>
                </a:rPr>
                <a:t> format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7027147" y="1651771"/>
              <a:ext cx="266429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 err="1">
                  <a:latin typeface="Verdana" panose="020B0604030504040204" pitchFamily="34" charset="0"/>
                  <a:ea typeface="Verdana" panose="020B0604030504040204" pitchFamily="34" charset="0"/>
                </a:rPr>
                <a:t>related</a:t>
              </a:r>
              <a:r>
                <a:rPr lang="fr-FR" sz="1050" dirty="0">
                  <a:latin typeface="Verdana" panose="020B0604030504040204" pitchFamily="34" charset="0"/>
                  <a:ea typeface="Verdana" panose="020B0604030504040204" pitchFamily="34" charset="0"/>
                </a:rPr>
                <a:t> to </a:t>
              </a:r>
              <a:r>
                <a:rPr lang="fr-FR" sz="1050" dirty="0" err="1">
                  <a:latin typeface="Verdana" panose="020B0604030504040204" pitchFamily="34" charset="0"/>
                  <a:ea typeface="Verdana" panose="020B0604030504040204" pitchFamily="34" charset="0"/>
                </a:rPr>
                <a:t>other</a:t>
              </a:r>
              <a:r>
                <a:rPr lang="fr-FR" sz="1050" dirty="0">
                  <a:latin typeface="Verdana" panose="020B0604030504040204" pitchFamily="34" charset="0"/>
                  <a:ea typeface="Verdana" panose="020B0604030504040204" pitchFamily="34" charset="0"/>
                </a:rPr>
                <a:t> data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235635" y="2211654"/>
              <a:ext cx="217427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 err="1">
                  <a:latin typeface="Verdana" panose="020B0604030504040204" pitchFamily="34" charset="0"/>
                  <a:ea typeface="Verdana" panose="020B0604030504040204" pitchFamily="34" charset="0"/>
                </a:rPr>
                <a:t>identified</a:t>
              </a:r>
              <a:r>
                <a:rPr lang="fr-FR" sz="1050" dirty="0">
                  <a:latin typeface="Verdana" panose="020B0604030504040204" pitchFamily="34" charset="0"/>
                  <a:ea typeface="Verdana" panose="020B0604030504040204" pitchFamily="34" charset="0"/>
                </a:rPr>
                <a:t> by URI</a:t>
              </a:r>
            </a:p>
          </p:txBody>
        </p:sp>
        <p:sp>
          <p:nvSpPr>
            <p:cNvPr id="12" name="Rectangle à coins arrondis 11"/>
            <p:cNvSpPr/>
            <p:nvPr/>
          </p:nvSpPr>
          <p:spPr bwMode="auto">
            <a:xfrm>
              <a:off x="6096000" y="3628502"/>
              <a:ext cx="720080" cy="796732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fr-FR" sz="1050">
                <a:solidFill>
                  <a:srgbClr val="808080"/>
                </a:solidFill>
                <a:latin typeface="Arial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4552962" y="5137104"/>
              <a:ext cx="181820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Biologists</a:t>
              </a:r>
              <a:endParaRPr lang="fr-FR" sz="105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7160380" y="3794270"/>
              <a:ext cx="248243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Bioinformaticians</a:t>
              </a:r>
              <a:endParaRPr lang="fr-FR" sz="105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15" name="ZoneTexte 14"/>
          <p:cNvSpPr txBox="1"/>
          <p:nvPr/>
        </p:nvSpPr>
        <p:spPr>
          <a:xfrm>
            <a:off x="1382878" y="3796293"/>
            <a:ext cx="5940802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200" dirty="0" err="1">
                <a:latin typeface="Arial" panose="020B0604020202020204" pitchFamily="34" charset="0"/>
                <a:cs typeface="Arial" panose="020B0604020202020204" pitchFamily="34" charset="0"/>
              </a:rPr>
              <a:t>Progressing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FAIR and Open Data </a:t>
            </a:r>
            <a:r>
              <a:rPr lang="fr-FR" sz="1200" dirty="0" err="1">
                <a:latin typeface="Arial" panose="020B0604020202020204" pitchFamily="34" charset="0"/>
                <a:cs typeface="Arial" panose="020B0604020202020204" pitchFamily="34" charset="0"/>
              </a:rPr>
              <a:t>requires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200" dirty="0" err="1">
                <a:latin typeface="Arial" panose="020B0604020202020204" pitchFamily="34" charset="0"/>
                <a:cs typeface="Arial" panose="020B0604020202020204" pitchFamily="34" charset="0"/>
              </a:rPr>
              <a:t>multidisciplinary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>
                <a:latin typeface="Arial" panose="020B0604020202020204" pitchFamily="34" charset="0"/>
                <a:cs typeface="Arial" panose="020B0604020202020204" pitchFamily="34" charset="0"/>
              </a:rPr>
              <a:t>cooperation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200" dirty="0" err="1">
                <a:latin typeface="Arial" panose="020B0604020202020204" pitchFamily="34" charset="0"/>
                <a:cs typeface="Arial" panose="020B0604020202020204" pitchFamily="34" charset="0"/>
              </a:rPr>
              <a:t>Biologists</a:t>
            </a: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200" dirty="0" err="1">
                <a:latin typeface="Arial" panose="020B0604020202020204" pitchFamily="34" charset="0"/>
                <a:cs typeface="Arial" panose="020B0604020202020204" pitchFamily="34" charset="0"/>
              </a:rPr>
              <a:t>Bioinformaticians</a:t>
            </a: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200" dirty="0" err="1">
                <a:latin typeface="Arial" panose="020B0604020202020204" pitchFamily="34" charset="0"/>
                <a:cs typeface="Arial" panose="020B0604020202020204" pitchFamily="34" charset="0"/>
              </a:rPr>
              <a:t>specialists</a:t>
            </a:r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 of ontologies/</a:t>
            </a:r>
            <a:r>
              <a:rPr lang="fr-FR" sz="1200" dirty="0" err="1">
                <a:latin typeface="Arial" panose="020B0604020202020204" pitchFamily="34" charset="0"/>
                <a:cs typeface="Arial" panose="020B0604020202020204" pitchFamily="34" charset="0"/>
              </a:rPr>
              <a:t>semantics</a:t>
            </a: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312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29032" y="437"/>
            <a:ext cx="3387640" cy="681540"/>
          </a:xfrm>
        </p:spPr>
        <p:txBody>
          <a:bodyPr/>
          <a:lstStyle/>
          <a:p>
            <a:r>
              <a:rPr lang="fr-FR" sz="1800" dirty="0">
                <a:solidFill>
                  <a:srgbClr val="0070C0"/>
                </a:solidFill>
              </a:rPr>
              <a:t>Challenges for </a:t>
            </a:r>
            <a:r>
              <a:rPr lang="fr-FR" sz="1800" dirty="0" err="1">
                <a:solidFill>
                  <a:srgbClr val="0070C0"/>
                </a:solidFill>
              </a:rPr>
              <a:t>phenomics</a:t>
            </a:r>
            <a:r>
              <a:rPr lang="fr-FR" sz="1800" dirty="0">
                <a:solidFill>
                  <a:srgbClr val="0070C0"/>
                </a:solidFill>
              </a:rPr>
              <a:t> data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978273" y="681541"/>
            <a:ext cx="2801696" cy="3913085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Findable </a:t>
            </a:r>
          </a:p>
          <a:p>
            <a:pPr lvl="1"/>
            <a:r>
              <a:rPr lang="en-GB" dirty="0"/>
              <a:t>Persistent identifier (ex: DOI)</a:t>
            </a:r>
          </a:p>
          <a:p>
            <a:pPr lvl="1"/>
            <a:r>
              <a:rPr lang="en-GB" dirty="0"/>
              <a:t>Rich Indexed Metadata</a:t>
            </a:r>
          </a:p>
          <a:p>
            <a:pPr lvl="1"/>
            <a:r>
              <a:rPr lang="en-GB" dirty="0"/>
              <a:t>Data portal</a:t>
            </a:r>
          </a:p>
          <a:p>
            <a:endParaRPr lang="en-GB" dirty="0"/>
          </a:p>
          <a:p>
            <a:r>
              <a:rPr lang="en-GB" dirty="0"/>
              <a:t>Accessible</a:t>
            </a:r>
          </a:p>
          <a:p>
            <a:pPr lvl="1"/>
            <a:r>
              <a:rPr lang="en-US" dirty="0"/>
              <a:t>Open data / DMP</a:t>
            </a:r>
          </a:p>
          <a:p>
            <a:pPr lvl="1"/>
            <a:r>
              <a:rPr lang="fr-FR" dirty="0"/>
              <a:t>Data portal</a:t>
            </a:r>
            <a:endParaRPr lang="en-GB" dirty="0"/>
          </a:p>
          <a:p>
            <a:endParaRPr lang="en-GB" dirty="0"/>
          </a:p>
          <a:p>
            <a:r>
              <a:rPr lang="en-GB" dirty="0"/>
              <a:t>Interoperable</a:t>
            </a:r>
          </a:p>
          <a:p>
            <a:pPr lvl="1"/>
            <a:r>
              <a:rPr lang="en-US" dirty="0"/>
              <a:t>Web API</a:t>
            </a:r>
          </a:p>
          <a:p>
            <a:pPr lvl="1"/>
            <a:r>
              <a:rPr lang="en-US" dirty="0"/>
              <a:t>Linked data</a:t>
            </a:r>
          </a:p>
          <a:p>
            <a:pPr lvl="1"/>
            <a:r>
              <a:rPr lang="en-US" dirty="0"/>
              <a:t>Web semantics</a:t>
            </a:r>
          </a:p>
          <a:p>
            <a:pPr lvl="1"/>
            <a:r>
              <a:rPr lang="en-US" dirty="0"/>
              <a:t>Data formats</a:t>
            </a:r>
          </a:p>
          <a:p>
            <a:pPr lvl="1"/>
            <a:endParaRPr lang="en-US" dirty="0"/>
          </a:p>
          <a:p>
            <a:r>
              <a:rPr lang="en-US" dirty="0"/>
              <a:t>Reusable</a:t>
            </a:r>
          </a:p>
          <a:p>
            <a:pPr lvl="1"/>
            <a:r>
              <a:rPr lang="en-US" dirty="0"/>
              <a:t>Metadata standards</a:t>
            </a:r>
          </a:p>
          <a:p>
            <a:pPr lvl="1"/>
            <a:r>
              <a:rPr lang="en-US" dirty="0" err="1"/>
              <a:t>Licence</a:t>
            </a:r>
            <a:r>
              <a:rPr lang="en-US" dirty="0"/>
              <a:t> / Publication</a:t>
            </a:r>
          </a:p>
          <a:p>
            <a:pPr lvl="1"/>
            <a:r>
              <a:rPr lang="en-US" dirty="0"/>
              <a:t>Documentation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5167030" y="681541"/>
            <a:ext cx="3598817" cy="3913085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Findable</a:t>
            </a:r>
          </a:p>
          <a:p>
            <a:pPr lvl="1"/>
            <a:r>
              <a:rPr lang="en-GB" dirty="0"/>
              <a:t>Distributed model: no central </a:t>
            </a:r>
            <a:r>
              <a:rPr lang="en-GB" dirty="0" err="1"/>
              <a:t>phenomic</a:t>
            </a:r>
            <a:r>
              <a:rPr lang="en-GB" dirty="0"/>
              <a:t> data archive </a:t>
            </a:r>
          </a:p>
          <a:p>
            <a:pPr lvl="1"/>
            <a:r>
              <a:rPr lang="en-GB" dirty="0"/>
              <a:t>Same or compatible ID and Metadata policy</a:t>
            </a:r>
          </a:p>
          <a:p>
            <a:pPr lvl="1"/>
            <a:r>
              <a:rPr lang="en-GB" dirty="0"/>
              <a:t>Data portals</a:t>
            </a:r>
          </a:p>
          <a:p>
            <a:endParaRPr lang="en-GB" dirty="0"/>
          </a:p>
          <a:p>
            <a:r>
              <a:rPr lang="en-GB" dirty="0"/>
              <a:t>Accessible</a:t>
            </a:r>
          </a:p>
          <a:p>
            <a:pPr lvl="1"/>
            <a:r>
              <a:rPr lang="en-GB" dirty="0"/>
              <a:t>Complex life cycle; different types of data : complex DMP</a:t>
            </a:r>
          </a:p>
          <a:p>
            <a:endParaRPr lang="en-GB" dirty="0"/>
          </a:p>
          <a:p>
            <a:r>
              <a:rPr lang="en-GB" dirty="0"/>
              <a:t>Interoperable</a:t>
            </a:r>
          </a:p>
          <a:p>
            <a:pPr lvl="1"/>
            <a:r>
              <a:rPr lang="en-US" dirty="0"/>
              <a:t>Compatible standards</a:t>
            </a:r>
          </a:p>
          <a:p>
            <a:pPr lvl="1"/>
            <a:r>
              <a:rPr lang="en-US" dirty="0"/>
              <a:t>Issues in relation with big data</a:t>
            </a:r>
          </a:p>
          <a:p>
            <a:endParaRPr lang="fr-FR" dirty="0"/>
          </a:p>
          <a:p>
            <a:r>
              <a:rPr lang="fr-FR" dirty="0" err="1"/>
              <a:t>Reusable</a:t>
            </a:r>
            <a:endParaRPr lang="fr-FR" dirty="0"/>
          </a:p>
          <a:p>
            <a:pPr lvl="1"/>
            <a:r>
              <a:rPr lang="en-GB" dirty="0"/>
              <a:t>Phenotype = Genotype x Environment x Cultural practice =&gt; </a:t>
            </a:r>
            <a:r>
              <a:rPr lang="en-GB" dirty="0" err="1"/>
              <a:t>differents</a:t>
            </a:r>
            <a:r>
              <a:rPr lang="en-GB" dirty="0"/>
              <a:t> silos of metadata definition</a:t>
            </a:r>
          </a:p>
          <a:p>
            <a:pPr lvl="1"/>
            <a:r>
              <a:rPr lang="en-GB" dirty="0"/>
              <a:t>Provenance is complex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-865150" y="-210438"/>
            <a:ext cx="5902374" cy="5564376"/>
            <a:chOff x="2161084" y="-280584"/>
            <a:chExt cx="7869832" cy="7419168"/>
          </a:xfrm>
        </p:grpSpPr>
        <p:sp>
          <p:nvSpPr>
            <p:cNvPr id="12" name="Arc plein 11"/>
            <p:cNvSpPr/>
            <p:nvPr/>
          </p:nvSpPr>
          <p:spPr>
            <a:xfrm>
              <a:off x="2161084" y="-280584"/>
              <a:ext cx="7419168" cy="7419168"/>
            </a:xfrm>
            <a:prstGeom prst="blockArc">
              <a:avLst>
                <a:gd name="adj1" fmla="val 18900000"/>
                <a:gd name="adj2" fmla="val 2700000"/>
                <a:gd name="adj3" fmla="val 291"/>
              </a:avLst>
            </a:prstGeom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Ellipse 12"/>
            <p:cNvSpPr/>
            <p:nvPr/>
          </p:nvSpPr>
          <p:spPr>
            <a:xfrm>
              <a:off x="8484751" y="990687"/>
              <a:ext cx="1059991" cy="1059991"/>
            </a:xfrm>
            <a:prstGeom prst="ellipse">
              <a:avLst/>
            </a:prstGeom>
            <a:blipFill rotWithShape="0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Ellipse 13"/>
            <p:cNvSpPr/>
            <p:nvPr/>
          </p:nvSpPr>
          <p:spPr>
            <a:xfrm>
              <a:off x="8970925" y="2262898"/>
              <a:ext cx="1059991" cy="1059991"/>
            </a:xfrm>
            <a:prstGeom prst="ellipse">
              <a:avLst/>
            </a:prstGeom>
            <a:blipFill rotWithShape="0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Ellipse 14"/>
            <p:cNvSpPr/>
            <p:nvPr/>
          </p:nvSpPr>
          <p:spPr>
            <a:xfrm>
              <a:off x="8970925" y="3535108"/>
              <a:ext cx="1059991" cy="1059991"/>
            </a:xfrm>
            <a:prstGeom prst="ellipse">
              <a:avLst/>
            </a:prstGeom>
            <a:blipFill rotWithShape="0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Ellipse 15"/>
            <p:cNvSpPr/>
            <p:nvPr/>
          </p:nvSpPr>
          <p:spPr>
            <a:xfrm>
              <a:off x="8484751" y="4807319"/>
              <a:ext cx="1059991" cy="1059991"/>
            </a:xfrm>
            <a:prstGeom prst="ellipse">
              <a:avLst/>
            </a:prstGeom>
            <a:blipFill rotWithShape="0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8" name="Titre 1"/>
          <p:cNvSpPr txBox="1">
            <a:spLocks/>
          </p:cNvSpPr>
          <p:nvPr/>
        </p:nvSpPr>
        <p:spPr>
          <a:xfrm>
            <a:off x="1583081" y="0"/>
            <a:ext cx="1425987" cy="68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lang="fr-FR" sz="3200" b="1" kern="1200" dirty="0" smtClean="0">
                <a:solidFill>
                  <a:srgbClr val="3366FF"/>
                </a:solidFill>
                <a:latin typeface="+mj-lt"/>
                <a:ea typeface="ＭＳ Ｐゴシック" charset="-128"/>
                <a:cs typeface="+mj-cs"/>
              </a:defRPr>
            </a:lvl1pPr>
          </a:lstStyle>
          <a:p>
            <a:pPr algn="l"/>
            <a:r>
              <a:rPr lang="fr-FR" sz="1800" dirty="0">
                <a:solidFill>
                  <a:srgbClr val="0070C0"/>
                </a:solidFill>
              </a:rPr>
              <a:t>FAIR data</a:t>
            </a:r>
          </a:p>
        </p:txBody>
      </p:sp>
    </p:spTree>
    <p:extLst>
      <p:ext uri="{BB962C8B-B14F-4D97-AF65-F5344CB8AC3E}">
        <p14:creationId xmlns:p14="http://schemas.microsoft.com/office/powerpoint/2010/main" val="1522859058"/>
      </p:ext>
    </p:extLst>
  </p:cSld>
  <p:clrMapOvr>
    <a:masterClrMapping/>
  </p:clrMapOvr>
</p:sld>
</file>

<file path=ppt/theme/theme1.xml><?xml version="1.0" encoding="utf-8"?>
<a:theme xmlns:a="http://schemas.openxmlformats.org/drawingml/2006/main" name="TP_WLC_006.1_Slideshow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12-11-BigDataForPlantPhenotypingIntegration" id="{ECF32A7C-AE1B-DB45-BB64-9F661477706C}" vid="{8B550A93-9845-0949-9129-4F3ED5245B3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1193</TotalTime>
  <Words>1121</Words>
  <Application>Microsoft Macintosh PowerPoint</Application>
  <PresentationFormat>Affichage à l'écran (16:9)</PresentationFormat>
  <Paragraphs>301</Paragraphs>
  <Slides>25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Corbel</vt:lpstr>
      <vt:lpstr>Noto Sans Symbols</vt:lpstr>
      <vt:lpstr>Times</vt:lpstr>
      <vt:lpstr>Verdana</vt:lpstr>
      <vt:lpstr>Wingdings</vt:lpstr>
      <vt:lpstr>TP_WLC_006.1_Slideshow</vt:lpstr>
      <vt:lpstr>Plant Phenotyping infrastructure: Breeding API &amp; MIAPPE</vt:lpstr>
      <vt:lpstr>Context</vt:lpstr>
      <vt:lpstr>Genome / Environment / Phenome</vt:lpstr>
      <vt:lpstr>Federations of data repositories</vt:lpstr>
      <vt:lpstr>Présentation PowerPoint</vt:lpstr>
      <vt:lpstr>Phenotyping data life cycle</vt:lpstr>
      <vt:lpstr>Plant Phenotyping Life cycle</vt:lpstr>
      <vt:lpstr>5 stars Open Data</vt:lpstr>
      <vt:lpstr>Challenges for phenomics data</vt:lpstr>
      <vt:lpstr>Plant Data StandardS</vt:lpstr>
      <vt:lpstr>Interoperability in International network</vt:lpstr>
      <vt:lpstr>Sharing standards: standards registries</vt:lpstr>
      <vt:lpstr>Community driven recomendations</vt:lpstr>
      <vt:lpstr>Data standards for FAIR</vt:lpstr>
      <vt:lpstr>Phenotype Semantic Standard: Ontologies</vt:lpstr>
      <vt:lpstr>Phenotype Structure Standard</vt:lpstr>
      <vt:lpstr>Phenotype Structure Standard</vt:lpstr>
      <vt:lpstr>MIAPPE 1.1 Overview Dataset</vt:lpstr>
      <vt:lpstr>MIAPPE V1.1 Overview the (ISA) backbone</vt:lpstr>
      <vt:lpstr>MIAPPE V1.1 Overview Data file content</vt:lpstr>
      <vt:lpstr>MIAPPE v1.1 Metadata</vt:lpstr>
      <vt:lpstr>MIAPPE v1.1 Metadata</vt:lpstr>
      <vt:lpstr>MIAPPE v1.1 Metadata</vt:lpstr>
      <vt:lpstr>Phenotype Technical Standard</vt:lpstr>
      <vt:lpstr>Aknowledgment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MIAPPE &amp; Training Working Groups Progress Report</dc:title>
  <cp:lastModifiedBy>Cyril Pommier</cp:lastModifiedBy>
  <cp:revision>87</cp:revision>
  <dcterms:modified xsi:type="dcterms:W3CDTF">2020-02-17T13:00:01Z</dcterms:modified>
</cp:coreProperties>
</file>